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47.xml"/>
  <Override ContentType="application/vnd.openxmlformats-officedocument.presentationml.slide+xml" PartName="/ppt/slides/slide48.xml"/>
  <Override ContentType="application/vnd.openxmlformats-officedocument.presentationml.slide+xml" PartName="/ppt/slides/slide49.xml"/>
  <Override ContentType="application/vnd.openxmlformats-officedocument.presentationml.slide+xml" PartName="/ppt/slides/slide50.xml"/>
  <Override ContentType="application/vnd.openxmlformats-officedocument.presentationml.slide+xml" PartName="/ppt/slides/slide51.xml"/>
  <Override ContentType="application/vnd.openxmlformats-officedocument.presentationml.slide+xml" PartName="/ppt/slides/slide5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</p:sldIdLst>
  <p:sldSz cx="18288000" cy="10287000"/>
  <p:notesSz cx="6858000" cy="9144000"/>
  <p:embeddedFontLst>
    <p:embeddedFont>
      <p:font typeface="HK Modular" charset="1" panose="00000800000000000000"/>
      <p:regular r:id="rId58"/>
    </p:embeddedFont>
    <p:embeddedFont>
      <p:font typeface="Anonymous Pro Bold" charset="1" panose="02060809030202000504"/>
      <p:regular r:id="rId59"/>
    </p:embeddedFont>
    <p:embeddedFont>
      <p:font typeface="Arimo" charset="1" panose="020B0604020202020204"/>
      <p:regular r:id="rId60"/>
    </p:embeddedFont>
    <p:embeddedFont>
      <p:font typeface="Anonymous Pro Italics" charset="1" panose="02060609030202000504"/>
      <p:regular r:id="rId61"/>
    </p:embeddedFont>
    <p:embeddedFont>
      <p:font typeface="Anonymous Pro Bold Italics" charset="1" panose="02060809030202000504"/>
      <p:regular r:id="rId62"/>
    </p:embeddedFont>
    <p:embeddedFont>
      <p:font typeface="Anonymous Pro" charset="1" panose="02060609030202000504"/>
      <p:regular r:id="rId63"/>
    </p:embeddedFont>
    <p:embeddedFont>
      <p:font typeface="SuperDario" charset="1" panose="00000000000000000000"/>
      <p:regular r:id="rId64"/>
    </p:embeddedFont>
    <p:embeddedFont>
      <p:font typeface="Poppins" charset="1" panose="00000500000000000000"/>
      <p:regular r:id="rId65"/>
    </p:embeddedFont>
    <p:embeddedFont>
      <p:font typeface="Arimo Bold" charset="1" panose="020B0704020202020204"/>
      <p:regular r:id="rId66"/>
    </p:embeddedFont>
    <p:embeddedFont>
      <p:font typeface="Roboto" charset="1" panose="02000000000000000000"/>
      <p:regular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slides/slide43.xml" Type="http://schemas.openxmlformats.org/officeDocument/2006/relationships/slide"/><Relationship Id="rId49" Target="slides/slide44.xml" Type="http://schemas.openxmlformats.org/officeDocument/2006/relationships/slide"/><Relationship Id="rId5" Target="tableStyles.xml" Type="http://schemas.openxmlformats.org/officeDocument/2006/relationships/tableStyles"/><Relationship Id="rId50" Target="slides/slide45.xml" Type="http://schemas.openxmlformats.org/officeDocument/2006/relationships/slide"/><Relationship Id="rId51" Target="slides/slide46.xml" Type="http://schemas.openxmlformats.org/officeDocument/2006/relationships/slide"/><Relationship Id="rId52" Target="slides/slide47.xml" Type="http://schemas.openxmlformats.org/officeDocument/2006/relationships/slide"/><Relationship Id="rId53" Target="slides/slide48.xml" Type="http://schemas.openxmlformats.org/officeDocument/2006/relationships/slide"/><Relationship Id="rId54" Target="slides/slide49.xml" Type="http://schemas.openxmlformats.org/officeDocument/2006/relationships/slide"/><Relationship Id="rId55" Target="slides/slide50.xml" Type="http://schemas.openxmlformats.org/officeDocument/2006/relationships/slide"/><Relationship Id="rId56" Target="slides/slide51.xml" Type="http://schemas.openxmlformats.org/officeDocument/2006/relationships/slide"/><Relationship Id="rId57" Target="slides/slide52.xml" Type="http://schemas.openxmlformats.org/officeDocument/2006/relationships/slide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54.png" Type="http://schemas.openxmlformats.org/officeDocument/2006/relationships/image"/><Relationship Id="rId7" Target="../media/image55.svg" Type="http://schemas.openxmlformats.org/officeDocument/2006/relationships/image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8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1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11" Target="../media/image2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16" Target="../media/image25.png" Type="http://schemas.openxmlformats.org/officeDocument/2006/relationships/image"/><Relationship Id="rId17" Target="../media/image26.svg" Type="http://schemas.openxmlformats.org/officeDocument/2006/relationships/image"/><Relationship Id="rId18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19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2" Target="../media/image1.png" Type="http://schemas.openxmlformats.org/officeDocument/2006/relationships/image"/><Relationship Id="rId20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21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22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3" Target="../media/image2.svg" Type="http://schemas.openxmlformats.org/officeDocument/2006/relationships/image"/><Relationship Id="rId4" Target="../media/image19.png" Type="http://schemas.openxmlformats.org/officeDocument/2006/relationships/image"/><Relationship Id="rId5" Target="../media/image20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15.png" Type="http://schemas.openxmlformats.org/officeDocument/2006/relationships/image"/><Relationship Id="rId5" Target="../media/image16.svg" Type="http://schemas.openxmlformats.org/officeDocument/2006/relationships/image"/><Relationship Id="rId6" Target="../media/image17.png" Type="http://schemas.openxmlformats.org/officeDocument/2006/relationships/image"/><Relationship Id="rId7" Target="../media/image18.svg" Type="http://schemas.openxmlformats.org/officeDocument/2006/relationships/image"/><Relationship Id="rId8" Target="../media/image13.png" Type="http://schemas.openxmlformats.org/officeDocument/2006/relationships/image"/><Relationship Id="rId9" Target="../media/image1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8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9.png" Type="http://schemas.openxmlformats.org/officeDocument/2006/relationships/image"/><Relationship Id="rId3" Target="../media/image70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3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svg" Type="http://schemas.openxmlformats.org/officeDocument/2006/relationships/image"/><Relationship Id="rId4" Target="../media/image29.png" Type="http://schemas.openxmlformats.org/officeDocument/2006/relationships/image"/><Relationship Id="rId5" Target="../media/image30.sv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5.png" Type="http://schemas.openxmlformats.org/officeDocument/2006/relationships/image"/><Relationship Id="rId3" Target="../media/image76.svg" Type="http://schemas.openxmlformats.org/officeDocument/2006/relationships/image"/><Relationship Id="rId4" Target="../media/image77.png" Type="http://schemas.openxmlformats.org/officeDocument/2006/relationships/image"/><Relationship Id="rId5" Target="../media/image78.svg" Type="http://schemas.openxmlformats.org/officeDocument/2006/relationships/image"/><Relationship Id="rId6" Target="../media/image79.png" Type="http://schemas.openxmlformats.org/officeDocument/2006/relationships/image"/><Relationship Id="rId7" Target="../media/image80.sv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1.png" Type="http://schemas.openxmlformats.org/officeDocument/2006/relationships/image"/><Relationship Id="rId11" Target="../media/image92.svg" Type="http://schemas.openxmlformats.org/officeDocument/2006/relationships/image"/><Relationship Id="rId12" Target="../media/image23.png" Type="http://schemas.openxmlformats.org/officeDocument/2006/relationships/image"/><Relationship Id="rId13" Target="../media/image24.svg" Type="http://schemas.openxmlformats.org/officeDocument/2006/relationships/image"/><Relationship Id="rId14" Target="../media/image3.png" Type="http://schemas.openxmlformats.org/officeDocument/2006/relationships/image"/><Relationship Id="rId15" Target="../media/image4.svg" Type="http://schemas.openxmlformats.org/officeDocument/2006/relationships/image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.png" Type="http://schemas.openxmlformats.org/officeDocument/2006/relationships/image"/><Relationship Id="rId5" Target="../media/image2.svg" Type="http://schemas.openxmlformats.org/officeDocument/2006/relationships/image"/><Relationship Id="rId6" Target="../media/image87.jpeg" Type="http://schemas.openxmlformats.org/officeDocument/2006/relationships/image"/><Relationship Id="rId7" Target="../media/image88.png" Type="http://schemas.openxmlformats.org/officeDocument/2006/relationships/image"/><Relationship Id="rId8" Target="../media/image89.svg" Type="http://schemas.openxmlformats.org/officeDocument/2006/relationships/image"/><Relationship Id="rId9" Target="../media/image90.jpe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38.png" Type="http://schemas.openxmlformats.org/officeDocument/2006/relationships/image"/><Relationship Id="rId9" Target="../media/image39.sv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svg" Type="http://schemas.openxmlformats.org/officeDocument/2006/relationships/image"/><Relationship Id="rId11" Target="../media/image3.png" Type="http://schemas.openxmlformats.org/officeDocument/2006/relationships/image"/><Relationship Id="rId12" Target="../media/image4.svg" Type="http://schemas.openxmlformats.org/officeDocument/2006/relationships/image"/><Relationship Id="rId13" Target="../media/image13.png" Type="http://schemas.openxmlformats.org/officeDocument/2006/relationships/image"/><Relationship Id="rId14" Target="../media/image14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sv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svg" Type="http://schemas.openxmlformats.org/officeDocument/2006/relationships/image"/></Relationships>
</file>

<file path=ppt/slides/_rels/slide4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1.png" Type="http://schemas.openxmlformats.org/officeDocument/2006/relationships/image"/><Relationship Id="rId3" Target="../media/image82.svg" Type="http://schemas.openxmlformats.org/officeDocument/2006/relationships/image"/><Relationship Id="rId4" Target="../media/image83.png" Type="http://schemas.openxmlformats.org/officeDocument/2006/relationships/image"/><Relationship Id="rId5" Target="../media/image84.svg" Type="http://schemas.openxmlformats.org/officeDocument/2006/relationships/image"/><Relationship Id="rId6" Target="../media/image85.png" Type="http://schemas.openxmlformats.org/officeDocument/2006/relationships/image"/><Relationship Id="rId7" Target="../media/image86.svg" Type="http://schemas.openxmlformats.org/officeDocument/2006/relationships/image"/></Relationships>
</file>

<file path=ppt/slides/_rels/slide4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52.png" Type="http://schemas.openxmlformats.org/officeDocument/2006/relationships/image"/><Relationship Id="rId7" Target="../media/image53.svg" Type="http://schemas.openxmlformats.org/officeDocument/2006/relationships/image"/></Relationships>
</file>

<file path=ppt/slides/_rels/slide4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4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/Relationships>
</file>

<file path=ppt/slides/_rels/slide4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7.png" Type="http://schemas.openxmlformats.org/officeDocument/2006/relationships/image"/></Relationships>
</file>

<file path=ppt/slides/_rels/slide4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11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12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13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14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15" Target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 TargetMode="External" Type="http://schemas.openxmlformats.org/officeDocument/2006/relationships/hyperlink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23.png" Type="http://schemas.openxmlformats.org/officeDocument/2006/relationships/image"/><Relationship Id="rId5" Target="../media/image24.svg" Type="http://schemas.openxmlformats.org/officeDocument/2006/relationships/image"/><Relationship Id="rId6" Target="../media/image3.png" Type="http://schemas.openxmlformats.org/officeDocument/2006/relationships/image"/><Relationship Id="rId7" Target="../media/image4.svg" Type="http://schemas.openxmlformats.org/officeDocument/2006/relationships/image"/><Relationship Id="rId8" Target="../media/image25.png" Type="http://schemas.openxmlformats.org/officeDocument/2006/relationships/image"/><Relationship Id="rId9" Target="../media/image26.svg" Type="http://schemas.openxmlformats.org/officeDocument/2006/relationships/image"/></Relationships>
</file>

<file path=ppt/slides/_rels/slide4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4.svg" Type="http://schemas.openxmlformats.org/officeDocument/2006/relationships/image"/><Relationship Id="rId11" Target="../media/image44.png" Type="http://schemas.openxmlformats.org/officeDocument/2006/relationships/image"/><Relationship Id="rId12" Target="../media/image45.sv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42.png" Type="http://schemas.openxmlformats.org/officeDocument/2006/relationships/image"/><Relationship Id="rId8" Target="../media/image43.svg" Type="http://schemas.openxmlformats.org/officeDocument/2006/relationships/image"/><Relationship Id="rId9" Target="../media/image13.png" Type="http://schemas.openxmlformats.org/officeDocument/2006/relationships/image"/></Relationships>
</file>

<file path=ppt/slides/_rels/slide5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svg" Type="http://schemas.openxmlformats.org/officeDocument/2006/relationships/image"/></Relationships>
</file>

<file path=ppt/slides/_rels/slide5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png" Type="http://schemas.openxmlformats.org/officeDocument/2006/relationships/image"/><Relationship Id="rId11" Target="../media/image14.svg" Type="http://schemas.openxmlformats.org/officeDocument/2006/relationships/image"/><Relationship Id="rId12" Target="../media/image21.png" Type="http://schemas.openxmlformats.org/officeDocument/2006/relationships/image"/><Relationship Id="rId13" Target="../media/image22.svg" Type="http://schemas.openxmlformats.org/officeDocument/2006/relationships/image"/><Relationship Id="rId14" Target="../media/image17.png" Type="http://schemas.openxmlformats.org/officeDocument/2006/relationships/image"/><Relationship Id="rId15" Target="../media/image18.svg" Type="http://schemas.openxmlformats.org/officeDocument/2006/relationships/image"/><Relationship Id="rId16" Target="../media/image83.png" Type="http://schemas.openxmlformats.org/officeDocument/2006/relationships/image"/><Relationship Id="rId17" Target="../media/image84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93.png" Type="http://schemas.openxmlformats.org/officeDocument/2006/relationships/image"/><Relationship Id="rId5" Target="../media/image94.svg" Type="http://schemas.openxmlformats.org/officeDocument/2006/relationships/image"/><Relationship Id="rId6" Target="../media/image15.png" Type="http://schemas.openxmlformats.org/officeDocument/2006/relationships/image"/><Relationship Id="rId7" Target="../media/image1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5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2.png" Type="http://schemas.openxmlformats.org/officeDocument/2006/relationships/image"/><Relationship Id="rId11" Target="../media/image103.svg" Type="http://schemas.openxmlformats.org/officeDocument/2006/relationships/image"/><Relationship Id="rId12" Target="../media/image104.png" Type="http://schemas.openxmlformats.org/officeDocument/2006/relationships/image"/><Relationship Id="rId13" Target="../media/image105.svg" Type="http://schemas.openxmlformats.org/officeDocument/2006/relationships/image"/><Relationship Id="rId14" Target="../media/image36.png" Type="http://schemas.openxmlformats.org/officeDocument/2006/relationships/image"/><Relationship Id="rId15" Target="../media/image37.svg" Type="http://schemas.openxmlformats.org/officeDocument/2006/relationships/image"/><Relationship Id="rId16" Target="../media/image106.png" Type="http://schemas.openxmlformats.org/officeDocument/2006/relationships/image"/><Relationship Id="rId17" Target="../media/image107.svg" Type="http://schemas.openxmlformats.org/officeDocument/2006/relationships/image"/><Relationship Id="rId18" Target="../media/image56.png" Type="http://schemas.openxmlformats.org/officeDocument/2006/relationships/image"/><Relationship Id="rId19" Target="../media/image57.svg" Type="http://schemas.openxmlformats.org/officeDocument/2006/relationships/image"/><Relationship Id="rId2" Target="../media/image38.png" Type="http://schemas.openxmlformats.org/officeDocument/2006/relationships/image"/><Relationship Id="rId20" Target="../media/image85.png" Type="http://schemas.openxmlformats.org/officeDocument/2006/relationships/image"/><Relationship Id="rId21" Target="../media/image86.svg" Type="http://schemas.openxmlformats.org/officeDocument/2006/relationships/image"/><Relationship Id="rId22" Target="../media/image15.png" Type="http://schemas.openxmlformats.org/officeDocument/2006/relationships/image"/><Relationship Id="rId23" Target="../media/image16.svg" Type="http://schemas.openxmlformats.org/officeDocument/2006/relationships/image"/><Relationship Id="rId24" Target="../media/image108.png" Type="http://schemas.openxmlformats.org/officeDocument/2006/relationships/image"/><Relationship Id="rId25" Target="../media/image109.svg" Type="http://schemas.openxmlformats.org/officeDocument/2006/relationships/image"/><Relationship Id="rId26" Target="../media/image110.png" Type="http://schemas.openxmlformats.org/officeDocument/2006/relationships/image"/><Relationship Id="rId27" Target="../media/image111.svg" Type="http://schemas.openxmlformats.org/officeDocument/2006/relationships/image"/><Relationship Id="rId28" Target="../media/image112.png" Type="http://schemas.openxmlformats.org/officeDocument/2006/relationships/image"/><Relationship Id="rId29" Target="../media/image113.svg" Type="http://schemas.openxmlformats.org/officeDocument/2006/relationships/image"/><Relationship Id="rId3" Target="../media/image39.svg" Type="http://schemas.openxmlformats.org/officeDocument/2006/relationships/image"/><Relationship Id="rId30" Target="../media/image77.png" Type="http://schemas.openxmlformats.org/officeDocument/2006/relationships/image"/><Relationship Id="rId31" Target="../media/image78.svg" Type="http://schemas.openxmlformats.org/officeDocument/2006/relationships/image"/><Relationship Id="rId32" Target="../media/image75.png" Type="http://schemas.openxmlformats.org/officeDocument/2006/relationships/image"/><Relationship Id="rId33" Target="../media/image76.svg" Type="http://schemas.openxmlformats.org/officeDocument/2006/relationships/image"/><Relationship Id="rId34" Target="../media/image114.png" Type="http://schemas.openxmlformats.org/officeDocument/2006/relationships/image"/><Relationship Id="rId35" Target="../media/image115.svg" Type="http://schemas.openxmlformats.org/officeDocument/2006/relationships/image"/><Relationship Id="rId36" Target="../media/image34.png" Type="http://schemas.openxmlformats.org/officeDocument/2006/relationships/image"/><Relationship Id="rId37" Target="../media/image35.svg" Type="http://schemas.openxmlformats.org/officeDocument/2006/relationships/image"/><Relationship Id="rId38" Target="../media/image116.png" Type="http://schemas.openxmlformats.org/officeDocument/2006/relationships/image"/><Relationship Id="rId39" Target="../media/image117.svg" Type="http://schemas.openxmlformats.org/officeDocument/2006/relationships/image"/><Relationship Id="rId4" Target="../media/image98.png" Type="http://schemas.openxmlformats.org/officeDocument/2006/relationships/image"/><Relationship Id="rId40" Target="../media/image33.png" Type="http://schemas.openxmlformats.org/officeDocument/2006/relationships/image"/><Relationship Id="rId41" Target="../media/image5.png" Type="http://schemas.openxmlformats.org/officeDocument/2006/relationships/image"/><Relationship Id="rId42" Target="../media/image6.svg" Type="http://schemas.openxmlformats.org/officeDocument/2006/relationships/image"/><Relationship Id="rId43" Target="../media/image13.png" Type="http://schemas.openxmlformats.org/officeDocument/2006/relationships/image"/><Relationship Id="rId44" Target="../media/image14.svg" Type="http://schemas.openxmlformats.org/officeDocument/2006/relationships/image"/><Relationship Id="rId45" Target="../media/image118.png" Type="http://schemas.openxmlformats.org/officeDocument/2006/relationships/image"/><Relationship Id="rId46" Target="../media/image119.svg" Type="http://schemas.openxmlformats.org/officeDocument/2006/relationships/image"/><Relationship Id="rId47" Target="../media/image25.png" Type="http://schemas.openxmlformats.org/officeDocument/2006/relationships/image"/><Relationship Id="rId48" Target="../media/image26.svg" Type="http://schemas.openxmlformats.org/officeDocument/2006/relationships/image"/><Relationship Id="rId49" Target="../media/image44.png" Type="http://schemas.openxmlformats.org/officeDocument/2006/relationships/image"/><Relationship Id="rId5" Target="../media/image99.svg" Type="http://schemas.openxmlformats.org/officeDocument/2006/relationships/image"/><Relationship Id="rId50" Target="../media/image45.svg" Type="http://schemas.openxmlformats.org/officeDocument/2006/relationships/image"/><Relationship Id="rId51" Target="../media/image120.png" Type="http://schemas.openxmlformats.org/officeDocument/2006/relationships/image"/><Relationship Id="rId52" Target="../media/image121.svg" Type="http://schemas.openxmlformats.org/officeDocument/2006/relationships/image"/><Relationship Id="rId53" Target="../media/image122.png" Type="http://schemas.openxmlformats.org/officeDocument/2006/relationships/image"/><Relationship Id="rId54" Target="../media/image123.svg" Type="http://schemas.openxmlformats.org/officeDocument/2006/relationships/image"/><Relationship Id="rId55" Target="../media/image124.png" Type="http://schemas.openxmlformats.org/officeDocument/2006/relationships/image"/><Relationship Id="rId56" Target="../media/image125.svg" Type="http://schemas.openxmlformats.org/officeDocument/2006/relationships/image"/><Relationship Id="rId57" Target="../media/image1.png" Type="http://schemas.openxmlformats.org/officeDocument/2006/relationships/image"/><Relationship Id="rId58" Target="../media/image2.svg" Type="http://schemas.openxmlformats.org/officeDocument/2006/relationships/image"/><Relationship Id="rId59" Target="../media/image83.png" Type="http://schemas.openxmlformats.org/officeDocument/2006/relationships/image"/><Relationship Id="rId6" Target="../media/image88.png" Type="http://schemas.openxmlformats.org/officeDocument/2006/relationships/image"/><Relationship Id="rId60" Target="../media/image84.svg" Type="http://schemas.openxmlformats.org/officeDocument/2006/relationships/image"/><Relationship Id="rId61" Target="../media/image7.png" Type="http://schemas.openxmlformats.org/officeDocument/2006/relationships/image"/><Relationship Id="rId62" Target="../media/image8.svg" Type="http://schemas.openxmlformats.org/officeDocument/2006/relationships/image"/><Relationship Id="rId7" Target="../media/image89.svg" Type="http://schemas.openxmlformats.org/officeDocument/2006/relationships/image"/><Relationship Id="rId8" Target="../media/image100.png" Type="http://schemas.openxmlformats.org/officeDocument/2006/relationships/image"/><Relationship Id="rId9" Target="../media/image101.sv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6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619760" y="5550984"/>
            <a:ext cx="8624808" cy="1474058"/>
          </a:xfrm>
          <a:custGeom>
            <a:avLst/>
            <a:gdLst/>
            <a:ahLst/>
            <a:cxnLst/>
            <a:rect r="r" b="b" t="t" l="l"/>
            <a:pathLst>
              <a:path h="1474058" w="8624808">
                <a:moveTo>
                  <a:pt x="0" y="0"/>
                </a:moveTo>
                <a:lnTo>
                  <a:pt x="8624808" y="0"/>
                </a:lnTo>
                <a:lnTo>
                  <a:pt x="8624808" y="1474058"/>
                </a:lnTo>
                <a:lnTo>
                  <a:pt x="0" y="14740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1410138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3599976" y="7299564"/>
            <a:ext cx="533895" cy="1334738"/>
          </a:xfrm>
          <a:custGeom>
            <a:avLst/>
            <a:gdLst/>
            <a:ahLst/>
            <a:cxnLst/>
            <a:rect r="r" b="b" t="t" l="l"/>
            <a:pathLst>
              <a:path h="1334738" w="533895">
                <a:moveTo>
                  <a:pt x="0" y="0"/>
                </a:moveTo>
                <a:lnTo>
                  <a:pt x="533896" y="0"/>
                </a:lnTo>
                <a:lnTo>
                  <a:pt x="533896" y="1334738"/>
                </a:lnTo>
                <a:lnTo>
                  <a:pt x="0" y="133473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517401" y="4257782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6586370" y="626763"/>
            <a:ext cx="1345859" cy="1770867"/>
          </a:xfrm>
          <a:custGeom>
            <a:avLst/>
            <a:gdLst/>
            <a:ahLst/>
            <a:cxnLst/>
            <a:rect r="r" b="b" t="t" l="l"/>
            <a:pathLst>
              <a:path h="1770867" w="1345859">
                <a:moveTo>
                  <a:pt x="0" y="0"/>
                </a:moveTo>
                <a:lnTo>
                  <a:pt x="1345860" y="0"/>
                </a:lnTo>
                <a:lnTo>
                  <a:pt x="1345860" y="1770867"/>
                </a:lnTo>
                <a:lnTo>
                  <a:pt x="0" y="177086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6801991" y="5909042"/>
            <a:ext cx="1425917" cy="2781044"/>
          </a:xfrm>
          <a:custGeom>
            <a:avLst/>
            <a:gdLst/>
            <a:ahLst/>
            <a:cxnLst/>
            <a:rect r="r" b="b" t="t" l="l"/>
            <a:pathLst>
              <a:path h="2781044" w="1425917">
                <a:moveTo>
                  <a:pt x="0" y="0"/>
                </a:moveTo>
                <a:lnTo>
                  <a:pt x="1425917" y="0"/>
                </a:lnTo>
                <a:lnTo>
                  <a:pt x="1425917" y="2781044"/>
                </a:lnTo>
                <a:lnTo>
                  <a:pt x="0" y="27810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4133872" y="5419661"/>
            <a:ext cx="3381078" cy="3270424"/>
          </a:xfrm>
          <a:custGeom>
            <a:avLst/>
            <a:gdLst/>
            <a:ahLst/>
            <a:cxnLst/>
            <a:rect r="r" b="b" t="t" l="l"/>
            <a:pathLst>
              <a:path h="3270424" w="3381078">
                <a:moveTo>
                  <a:pt x="0" y="0"/>
                </a:moveTo>
                <a:lnTo>
                  <a:pt x="3381077" y="0"/>
                </a:lnTo>
                <a:lnTo>
                  <a:pt x="3381077" y="3270425"/>
                </a:lnTo>
                <a:lnTo>
                  <a:pt x="0" y="32704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2455592" y="5577546"/>
            <a:ext cx="1624849" cy="3169031"/>
          </a:xfrm>
          <a:custGeom>
            <a:avLst/>
            <a:gdLst/>
            <a:ahLst/>
            <a:cxnLst/>
            <a:rect r="r" b="b" t="t" l="l"/>
            <a:pathLst>
              <a:path h="3169031" w="1624849">
                <a:moveTo>
                  <a:pt x="0" y="0"/>
                </a:moveTo>
                <a:lnTo>
                  <a:pt x="1624849" y="0"/>
                </a:lnTo>
                <a:lnTo>
                  <a:pt x="1624849" y="3169031"/>
                </a:lnTo>
                <a:lnTo>
                  <a:pt x="0" y="3169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2260963" y="2669491"/>
            <a:ext cx="13329923" cy="1758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ПОДДЕРЖКА И ТЕСТИРОВАНИЕ ПРОГРАММНЫХ МОДУЛЕЙ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4430654" y="7382174"/>
            <a:ext cx="737982" cy="737982"/>
          </a:xfrm>
          <a:custGeom>
            <a:avLst/>
            <a:gdLst/>
            <a:ahLst/>
            <a:cxnLst/>
            <a:rect r="r" b="b" t="t" l="l"/>
            <a:pathLst>
              <a:path h="737982" w="737982">
                <a:moveTo>
                  <a:pt x="0" y="0"/>
                </a:moveTo>
                <a:lnTo>
                  <a:pt x="737981" y="0"/>
                </a:lnTo>
                <a:lnTo>
                  <a:pt x="737981" y="737982"/>
                </a:lnTo>
                <a:lnTo>
                  <a:pt x="0" y="73798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1914503" y="7382174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90" y="0"/>
                </a:lnTo>
                <a:lnTo>
                  <a:pt x="748490" y="748489"/>
                </a:lnTo>
                <a:lnTo>
                  <a:pt x="0" y="748489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854565" y="5810652"/>
            <a:ext cx="1533953" cy="2879433"/>
          </a:xfrm>
          <a:custGeom>
            <a:avLst/>
            <a:gdLst/>
            <a:ahLst/>
            <a:cxnLst/>
            <a:rect r="r" b="b" t="t" l="l"/>
            <a:pathLst>
              <a:path h="2879433" w="1533953">
                <a:moveTo>
                  <a:pt x="0" y="0"/>
                </a:moveTo>
                <a:lnTo>
                  <a:pt x="1533953" y="0"/>
                </a:lnTo>
                <a:lnTo>
                  <a:pt x="1533953" y="2879434"/>
                </a:lnTo>
                <a:lnTo>
                  <a:pt x="0" y="287943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9315147" y="5742126"/>
            <a:ext cx="1586538" cy="2947960"/>
          </a:xfrm>
          <a:custGeom>
            <a:avLst/>
            <a:gdLst/>
            <a:ahLst/>
            <a:cxnLst/>
            <a:rect r="r" b="b" t="t" l="l"/>
            <a:pathLst>
              <a:path h="2947960" w="1586538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3367482" y="4750852"/>
            <a:ext cx="11360124" cy="863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04"/>
              </a:lnSpc>
            </a:pPr>
            <a:r>
              <a:rPr lang="en-US" sz="5002">
                <a:solidFill>
                  <a:srgbClr val="2E1B5B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ASKING GAME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6185" y="0"/>
            <a:ext cx="18792550" cy="8736644"/>
          </a:xfrm>
          <a:custGeom>
            <a:avLst/>
            <a:gdLst/>
            <a:ahLst/>
            <a:cxnLst/>
            <a:rect r="r" b="b" t="t" l="l"/>
            <a:pathLst>
              <a:path h="8736644" w="18792550">
                <a:moveTo>
                  <a:pt x="0" y="0"/>
                </a:moveTo>
                <a:lnTo>
                  <a:pt x="18792549" y="0"/>
                </a:lnTo>
                <a:lnTo>
                  <a:pt x="18792549" y="8736644"/>
                </a:lnTo>
                <a:lnTo>
                  <a:pt x="0" y="87366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7705" y="1641799"/>
            <a:ext cx="17812590" cy="5054333"/>
          </a:xfrm>
          <a:custGeom>
            <a:avLst/>
            <a:gdLst/>
            <a:ahLst/>
            <a:cxnLst/>
            <a:rect r="r" b="b" t="t" l="l"/>
            <a:pathLst>
              <a:path h="5054333" w="17812590">
                <a:moveTo>
                  <a:pt x="0" y="0"/>
                </a:moveTo>
                <a:lnTo>
                  <a:pt x="17812590" y="0"/>
                </a:lnTo>
                <a:lnTo>
                  <a:pt x="17812590" y="5054334"/>
                </a:lnTo>
                <a:lnTo>
                  <a:pt x="0" y="505433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028700"/>
            <a:ext cx="18557773" cy="8089986"/>
          </a:xfrm>
          <a:custGeom>
            <a:avLst/>
            <a:gdLst/>
            <a:ahLst/>
            <a:cxnLst/>
            <a:rect r="r" b="b" t="t" l="l"/>
            <a:pathLst>
              <a:path h="8089986" w="18557773">
                <a:moveTo>
                  <a:pt x="0" y="0"/>
                </a:moveTo>
                <a:lnTo>
                  <a:pt x="18557773" y="0"/>
                </a:lnTo>
                <a:lnTo>
                  <a:pt x="18557773" y="8089986"/>
                </a:lnTo>
                <a:lnTo>
                  <a:pt x="0" y="808998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747134" y="1652308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89"/>
                </a:lnTo>
                <a:lnTo>
                  <a:pt x="0" y="116288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050" y="593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5848" y="5068969"/>
            <a:ext cx="4756305" cy="1065242"/>
          </a:xfrm>
          <a:custGeom>
            <a:avLst/>
            <a:gdLst/>
            <a:ahLst/>
            <a:cxnLst/>
            <a:rect r="r" b="b" t="t" l="l"/>
            <a:pathLst>
              <a:path h="1065242" w="4756305">
                <a:moveTo>
                  <a:pt x="0" y="0"/>
                </a:moveTo>
                <a:lnTo>
                  <a:pt x="4756304" y="0"/>
                </a:lnTo>
                <a:lnTo>
                  <a:pt x="4756304" y="1065242"/>
                </a:lnTo>
                <a:lnTo>
                  <a:pt x="0" y="106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629761">
            <a:off x="9374172" y="6290244"/>
            <a:ext cx="984652" cy="1246254"/>
            <a:chOff x="0" y="0"/>
            <a:chExt cx="1457960" cy="184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300869" y="4792744"/>
            <a:ext cx="3686262" cy="13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</a:pPr>
            <a:r>
              <a:rPr lang="en-US" sz="6997">
                <a:solidFill>
                  <a:srgbClr val="F2FCFC"/>
                </a:solidFill>
                <a:latin typeface="SuperDario"/>
                <a:ea typeface="SuperDario"/>
                <a:cs typeface="SuperDario"/>
                <a:sym typeface="SuperDario"/>
              </a:rPr>
              <a:t>EASY LEVEL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245740" y="3013328"/>
            <a:ext cx="13796520" cy="17951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4652"/>
              </a:lnSpc>
              <a:spcBef>
                <a:spcPct val="0"/>
              </a:spcBef>
            </a:pPr>
            <a:r>
              <a:rPr lang="en-US" sz="1046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LET'S PLAY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17401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5483445" y="7389792"/>
            <a:ext cx="2804555" cy="1300294"/>
          </a:xfrm>
          <a:custGeom>
            <a:avLst/>
            <a:gdLst/>
            <a:ahLst/>
            <a:cxnLst/>
            <a:rect r="r" b="b" t="t" l="l"/>
            <a:pathLst>
              <a:path h="1300294" w="2804555">
                <a:moveTo>
                  <a:pt x="0" y="0"/>
                </a:moveTo>
                <a:lnTo>
                  <a:pt x="2804555" y="0"/>
                </a:lnTo>
                <a:lnTo>
                  <a:pt x="2804555" y="1300294"/>
                </a:lnTo>
                <a:lnTo>
                  <a:pt x="0" y="130029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088671" y="257175"/>
            <a:ext cx="13812802" cy="771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299"/>
              </a:lnSpc>
              <a:spcBef>
                <a:spcPct val="0"/>
              </a:spcBef>
            </a:pPr>
            <a:r>
              <a:rPr lang="en-US" sz="4499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ОТКУДА БЕРУТСЯ ОШИБКИ В ПО?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509421" y="1212961"/>
            <a:ext cx="15749879" cy="7477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Ошибка (error) – это действие человека, которое порождает неправильный результат.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Дефект, Баг (Defect, Bug) – недостаток компонента или системы, который может привести к отказу определенной функциональности.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Сбой (failure) – несоответствие фактического результата (actualresult) работы компонента или системы ожидаемому результату (expectedresult).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Баг существует при одновременном выполнении трех условий: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•известен ожидаемый результат;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•известен фактический результат;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•фактический результат отличается от ожидаемого результата.</a:t>
            </a:r>
          </a:p>
          <a:p>
            <a:pPr algn="ctr">
              <a:lnSpc>
                <a:spcPts val="4200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773051" y="4667404"/>
            <a:ext cx="1740724" cy="4022681"/>
          </a:xfrm>
          <a:custGeom>
            <a:avLst/>
            <a:gdLst/>
            <a:ahLst/>
            <a:cxnLst/>
            <a:rect r="r" b="b" t="t" l="l"/>
            <a:pathLst>
              <a:path h="4022681" w="1740724">
                <a:moveTo>
                  <a:pt x="0" y="0"/>
                </a:moveTo>
                <a:lnTo>
                  <a:pt x="1740724" y="0"/>
                </a:lnTo>
                <a:lnTo>
                  <a:pt x="1740724" y="4022682"/>
                </a:lnTo>
                <a:lnTo>
                  <a:pt x="0" y="402268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5901473" y="3290240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true" flipV="false" rot="0">
            <a:off x="-1995809" y="-877771"/>
            <a:ext cx="4509584" cy="2041612"/>
          </a:xfrm>
          <a:custGeom>
            <a:avLst/>
            <a:gdLst/>
            <a:ahLst/>
            <a:cxnLst/>
            <a:rect r="r" b="b" t="t" l="l"/>
            <a:pathLst>
              <a:path h="2041612" w="4509584">
                <a:moveTo>
                  <a:pt x="4509584" y="0"/>
                </a:moveTo>
                <a:lnTo>
                  <a:pt x="0" y="0"/>
                </a:lnTo>
                <a:lnTo>
                  <a:pt x="0" y="2041611"/>
                </a:lnTo>
                <a:lnTo>
                  <a:pt x="4509584" y="2041611"/>
                </a:lnTo>
                <a:lnTo>
                  <a:pt x="4509584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4135255" y="454551"/>
            <a:ext cx="2911262" cy="709289"/>
          </a:xfrm>
          <a:custGeom>
            <a:avLst/>
            <a:gdLst/>
            <a:ahLst/>
            <a:cxnLst/>
            <a:rect r="r" b="b" t="t" l="l"/>
            <a:pathLst>
              <a:path h="709289" w="2911262">
                <a:moveTo>
                  <a:pt x="0" y="0"/>
                </a:moveTo>
                <a:lnTo>
                  <a:pt x="2911262" y="0"/>
                </a:lnTo>
                <a:lnTo>
                  <a:pt x="2911262" y="709289"/>
                </a:lnTo>
                <a:lnTo>
                  <a:pt x="0" y="7092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743" y="0"/>
            <a:ext cx="18864648" cy="8918339"/>
          </a:xfrm>
          <a:custGeom>
            <a:avLst/>
            <a:gdLst/>
            <a:ahLst/>
            <a:cxnLst/>
            <a:rect r="r" b="b" t="t" l="l"/>
            <a:pathLst>
              <a:path h="8918339" w="18864648">
                <a:moveTo>
                  <a:pt x="0" y="0"/>
                </a:moveTo>
                <a:lnTo>
                  <a:pt x="18864649" y="0"/>
                </a:lnTo>
                <a:lnTo>
                  <a:pt x="18864649" y="8918339"/>
                </a:lnTo>
                <a:lnTo>
                  <a:pt x="0" y="891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600208" cy="9852540"/>
          </a:xfrm>
          <a:custGeom>
            <a:avLst/>
            <a:gdLst/>
            <a:ahLst/>
            <a:cxnLst/>
            <a:rect r="r" b="b" t="t" l="l"/>
            <a:pathLst>
              <a:path h="9852540" w="18600208">
                <a:moveTo>
                  <a:pt x="0" y="0"/>
                </a:moveTo>
                <a:lnTo>
                  <a:pt x="18600208" y="0"/>
                </a:lnTo>
                <a:lnTo>
                  <a:pt x="18600208" y="9852540"/>
                </a:lnTo>
                <a:lnTo>
                  <a:pt x="0" y="98525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39328" y="460049"/>
            <a:ext cx="19023308" cy="9366901"/>
          </a:xfrm>
          <a:custGeom>
            <a:avLst/>
            <a:gdLst/>
            <a:ahLst/>
            <a:cxnLst/>
            <a:rect r="r" b="b" t="t" l="l"/>
            <a:pathLst>
              <a:path h="9366901" w="19023308">
                <a:moveTo>
                  <a:pt x="0" y="0"/>
                </a:moveTo>
                <a:lnTo>
                  <a:pt x="19023308" y="0"/>
                </a:lnTo>
                <a:lnTo>
                  <a:pt x="19023308" y="9366902"/>
                </a:lnTo>
                <a:lnTo>
                  <a:pt x="0" y="93669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6831" y="1298278"/>
            <a:ext cx="19387915" cy="7690444"/>
          </a:xfrm>
          <a:custGeom>
            <a:avLst/>
            <a:gdLst/>
            <a:ahLst/>
            <a:cxnLst/>
            <a:rect r="r" b="b" t="t" l="l"/>
            <a:pathLst>
              <a:path h="7690444" w="19387915">
                <a:moveTo>
                  <a:pt x="0" y="0"/>
                </a:moveTo>
                <a:lnTo>
                  <a:pt x="19387915" y="0"/>
                </a:lnTo>
                <a:lnTo>
                  <a:pt x="19387915" y="7690444"/>
                </a:lnTo>
                <a:lnTo>
                  <a:pt x="0" y="76904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69509" y="659126"/>
            <a:ext cx="16356400" cy="8246452"/>
          </a:xfrm>
          <a:custGeom>
            <a:avLst/>
            <a:gdLst/>
            <a:ahLst/>
            <a:cxnLst/>
            <a:rect r="r" b="b" t="t" l="l"/>
            <a:pathLst>
              <a:path h="8246452" w="16356400">
                <a:moveTo>
                  <a:pt x="0" y="0"/>
                </a:moveTo>
                <a:lnTo>
                  <a:pt x="16356399" y="0"/>
                </a:lnTo>
                <a:lnTo>
                  <a:pt x="16356399" y="8246451"/>
                </a:lnTo>
                <a:lnTo>
                  <a:pt x="0" y="82464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321961" y="-9450543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590886" y="4571667"/>
            <a:ext cx="1735697" cy="4114800"/>
          </a:xfrm>
          <a:custGeom>
            <a:avLst/>
            <a:gdLst/>
            <a:ahLst/>
            <a:cxnLst/>
            <a:rect r="r" b="b" t="t" l="l"/>
            <a:pathLst>
              <a:path h="4114800" w="1735697">
                <a:moveTo>
                  <a:pt x="0" y="0"/>
                </a:moveTo>
                <a:lnTo>
                  <a:pt x="1735698" y="0"/>
                </a:lnTo>
                <a:lnTo>
                  <a:pt x="173569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662713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869967" y="7222327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84490" y="7222327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967229" y="300173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2200497" y="7136248"/>
            <a:ext cx="2205437" cy="1575885"/>
          </a:xfrm>
          <a:custGeom>
            <a:avLst/>
            <a:gdLst/>
            <a:ahLst/>
            <a:cxnLst/>
            <a:rect r="r" b="b" t="t" l="l"/>
            <a:pathLst>
              <a:path h="1575885" w="2205437">
                <a:moveTo>
                  <a:pt x="0" y="0"/>
                </a:moveTo>
                <a:lnTo>
                  <a:pt x="2205438" y="0"/>
                </a:lnTo>
                <a:lnTo>
                  <a:pt x="2205438" y="1575885"/>
                </a:lnTo>
                <a:lnTo>
                  <a:pt x="0" y="1575885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5428199" y="131163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-724373" y="169249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1693071" y="247650"/>
            <a:ext cx="3433272" cy="836470"/>
          </a:xfrm>
          <a:custGeom>
            <a:avLst/>
            <a:gdLst/>
            <a:ahLst/>
            <a:cxnLst/>
            <a:rect r="r" b="b" t="t" l="l"/>
            <a:pathLst>
              <a:path h="836470" w="3433272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560936" y="1602234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415624" y="4507037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2"/>
                </a:lnTo>
                <a:lnTo>
                  <a:pt x="0" y="571832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356175" y="5847684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415624" y="6629067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1174012" y="1513323"/>
            <a:ext cx="18196269" cy="562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8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https://sergeygavaga.gitbooks.io/kurs-lektsii-testirovanie-programnogo-obespecheni/content/vvedenie-v-testirovanie-zhiznennii-tsikl-produkta-metodologii-razrabotki-programmnogo-obespecheniya.</a:t>
            </a:r>
          </a:p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9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html</a:t>
            </a:r>
          </a:p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0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https:/topuch.ru/obespechenie-kachestva-i-testirovanie-programmnogo-obespecheni/index.</a:t>
            </a:r>
          </a:p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1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htmlhttps:/ulearn.me/course/testing-2022/</a:t>
            </a:r>
          </a:p>
          <a:p>
            <a:pPr algn="l">
              <a:lnSpc>
                <a:spcPts val="5599"/>
              </a:lnSpc>
            </a:pPr>
            <a:r>
              <a:rPr lang="en-US" sz="3999" u="sng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22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https:/gb.ru/blog/testirovanie-programmnogo-obespecheniya/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41349"/>
            <a:ext cx="18425370" cy="9560931"/>
          </a:xfrm>
          <a:custGeom>
            <a:avLst/>
            <a:gdLst/>
            <a:ahLst/>
            <a:cxnLst/>
            <a:rect r="r" b="b" t="t" l="l"/>
            <a:pathLst>
              <a:path h="9560931" w="18425370">
                <a:moveTo>
                  <a:pt x="0" y="0"/>
                </a:moveTo>
                <a:lnTo>
                  <a:pt x="18425370" y="0"/>
                </a:lnTo>
                <a:lnTo>
                  <a:pt x="18425370" y="9560931"/>
                </a:lnTo>
                <a:lnTo>
                  <a:pt x="0" y="95609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0" y="971550"/>
            <a:ext cx="18288000" cy="884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 Тестирование показывает наличие дефектов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Тестирование может показать наличие дефектов в программе, но не доказать их отсутствие. Тем не менее, важно составлять тест-кейсы, которые будут находить как можно больше багов. Таким образом, при должном тестовом покрытии, тестирование позволяет снизить вероятность наличия дефектов в программном обеспечении. В то же время, даже если дефекты не были найдены в процессе тестирования, нельзя утверждать, что их нет.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 Исчерпывающее тестирование невозможно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Невозможно провести исчерпывающее тестирование, которое бы покрывало все комбинации пользовательского ввода и состояний системы, за исключениям совсем уж примитивных случаев. Вместо этого необходимо использовать анализ рисков и расстановку приоритетов, что позволит более эффективно распределять усилия по обеспечению качества ПО.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 Раннее тестирование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Тестирование должно начинаться как можно раньше в жизненном цикле разработки программного обеспечения и его усилия должны быть сконцентрированы на определенных целях.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 Скопление дефектов</a:t>
            </a:r>
          </a:p>
          <a:p>
            <a:pPr algn="l">
              <a:lnSpc>
                <a:spcPts val="3499"/>
              </a:lnSpc>
              <a:spcBef>
                <a:spcPct val="0"/>
              </a:spcBef>
            </a:pPr>
            <a:r>
              <a:rPr lang="en-US" sz="24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Разные модули системы могут содержать разное количество дефектов, то есть плотность скопления дефектов в разных элементах программы может отличаться. Усилия по тестированию должны распределяться пропорционально фактической плотности дефектов. В основном, большую часть критических дефектов находят в ограниченном количестве модулей. Это проявление принципа Парето: 80% проблем содержатся в 20% модулей.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63849" y="158160"/>
            <a:ext cx="17760302" cy="99135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5. Парадокс пестицида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Прогоняя одни и те же тесты вновь и вновь, Вы столкнетесь с тем, что они находят все меньше новых ошибок. Поскольку система эволюционирует, многие из ранее найденных дефектов исправляют и старые тест-кейсы больше не срабатывают.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Чтобы преодолеть этот парадокс, необходимо периодически вносить изменения в используемые наборы тестов, рецензировать и корректировать их с тем, чтобы они отвечали новому состоянию системы и позволяли находить как можно большее количество дефектов.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6. Тестирование зависит от контекста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Выбор методологии, техники и типа тестирования будет напрямую зависеть от природы самой программы. Например, программное обеспечение для медицинских нужд требует гораздо более строгой и тщательной проверки, чем, скажем, компьютерная игра. Из тех же соображений сайт с большой посещаемостью должен пройти через серьезное тестирование производительности, чтобы показать возможность работы в условиях высокой нагрузки.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7. Заблуждение об отсутствии ошибок.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Тот факт, что тестирование не обнаружило дефектов, еще не значит, что программа готова к релизу. Нахождение и исправление дефектов будет не важным, если система окажется неудобной в использовании и не будет удовлетворять ожиданиям и потребностям пользователя.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И еще несколько важных принципов: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тестирование должно производиться независимыми специалистами;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привлекайте лучших профессионалов;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тестируйте как позитивные, так и негативные сценарии;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не допускайте изменений в программе в процессе тестирования;</a:t>
            </a:r>
          </a:p>
          <a:p>
            <a:pPr algn="l">
              <a:lnSpc>
                <a:spcPts val="3457"/>
              </a:lnSpc>
              <a:spcBef>
                <a:spcPct val="0"/>
              </a:spcBef>
            </a:pPr>
            <a:r>
              <a:rPr lang="en-US" sz="246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указывайте ожидаемый результат выполнения тестов.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77643" y="3936490"/>
            <a:ext cx="1445550" cy="2713489"/>
          </a:xfrm>
          <a:custGeom>
            <a:avLst/>
            <a:gdLst/>
            <a:ahLst/>
            <a:cxnLst/>
            <a:rect r="r" b="b" t="t" l="l"/>
            <a:pathLst>
              <a:path h="2713489" w="1445550">
                <a:moveTo>
                  <a:pt x="0" y="0"/>
                </a:moveTo>
                <a:lnTo>
                  <a:pt x="1445550" y="0"/>
                </a:lnTo>
                <a:lnTo>
                  <a:pt x="1445550" y="2713490"/>
                </a:lnTo>
                <a:lnTo>
                  <a:pt x="0" y="27134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321466" y="5574993"/>
            <a:ext cx="1681072" cy="3123613"/>
          </a:xfrm>
          <a:custGeom>
            <a:avLst/>
            <a:gdLst/>
            <a:ahLst/>
            <a:cxnLst/>
            <a:rect r="r" b="b" t="t" l="l"/>
            <a:pathLst>
              <a:path h="3123613" w="1681072">
                <a:moveTo>
                  <a:pt x="0" y="0"/>
                </a:moveTo>
                <a:lnTo>
                  <a:pt x="1681072" y="0"/>
                </a:lnTo>
                <a:lnTo>
                  <a:pt x="1681072" y="3123613"/>
                </a:lnTo>
                <a:lnTo>
                  <a:pt x="0" y="312361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910616" y="2397630"/>
            <a:ext cx="6689788" cy="1143346"/>
          </a:xfrm>
          <a:custGeom>
            <a:avLst/>
            <a:gdLst/>
            <a:ahLst/>
            <a:cxnLst/>
            <a:rect r="r" b="b" t="t" l="l"/>
            <a:pathLst>
              <a:path h="1143346" w="6689788">
                <a:moveTo>
                  <a:pt x="0" y="0"/>
                </a:moveTo>
                <a:lnTo>
                  <a:pt x="6689788" y="0"/>
                </a:lnTo>
                <a:lnTo>
                  <a:pt x="6689788" y="1143346"/>
                </a:lnTo>
                <a:lnTo>
                  <a:pt x="0" y="11433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628293" y="1125211"/>
            <a:ext cx="748490" cy="748490"/>
          </a:xfrm>
          <a:custGeom>
            <a:avLst/>
            <a:gdLst/>
            <a:ahLst/>
            <a:cxnLst/>
            <a:rect r="r" b="b" t="t" l="l"/>
            <a:pathLst>
              <a:path h="748490" w="748490">
                <a:moveTo>
                  <a:pt x="0" y="0"/>
                </a:moveTo>
                <a:lnTo>
                  <a:pt x="748489" y="0"/>
                </a:lnTo>
                <a:lnTo>
                  <a:pt x="748489" y="748490"/>
                </a:lnTo>
                <a:lnTo>
                  <a:pt x="0" y="74849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2177018" y="5574993"/>
            <a:ext cx="13084134" cy="2270501"/>
            <a:chOff x="0" y="0"/>
            <a:chExt cx="17483324" cy="3033896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7483325" cy="3033896"/>
            </a:xfrm>
            <a:custGeom>
              <a:avLst/>
              <a:gdLst/>
              <a:ahLst/>
              <a:cxnLst/>
              <a:rect r="r" b="b" t="t" l="l"/>
              <a:pathLst>
                <a:path h="3033896" w="17483325">
                  <a:moveTo>
                    <a:pt x="496570" y="0"/>
                  </a:moveTo>
                  <a:lnTo>
                    <a:pt x="496570" y="3033896"/>
                  </a:lnTo>
                  <a:lnTo>
                    <a:pt x="15737075" y="3033896"/>
                  </a:lnTo>
                  <a:lnTo>
                    <a:pt x="15737075" y="0"/>
                  </a:lnTo>
                  <a:cubicBezTo>
                    <a:pt x="15737075" y="0"/>
                    <a:pt x="496570" y="0"/>
                    <a:pt x="496570" y="0"/>
                  </a:cubicBezTo>
                  <a:close/>
                  <a:moveTo>
                    <a:pt x="16233645" y="485006"/>
                  </a:moveTo>
                  <a:lnTo>
                    <a:pt x="16233645" y="455887"/>
                  </a:lnTo>
                  <a:cubicBezTo>
                    <a:pt x="16233645" y="222250"/>
                    <a:pt x="16011395" y="0"/>
                    <a:pt x="15737075" y="0"/>
                  </a:cubicBezTo>
                  <a:lnTo>
                    <a:pt x="15737075" y="3033896"/>
                  </a:lnTo>
                  <a:cubicBezTo>
                    <a:pt x="16011395" y="3033896"/>
                    <a:pt x="16233645" y="2811646"/>
                    <a:pt x="16233645" y="2537326"/>
                  </a:cubicBezTo>
                  <a:lnTo>
                    <a:pt x="16233645" y="957446"/>
                  </a:lnTo>
                  <a:cubicBezTo>
                    <a:pt x="16741645" y="972686"/>
                    <a:pt x="17245834" y="948556"/>
                    <a:pt x="17483325" y="991736"/>
                  </a:cubicBezTo>
                  <a:cubicBezTo>
                    <a:pt x="17079464" y="805046"/>
                    <a:pt x="16645125" y="669156"/>
                    <a:pt x="16233645" y="485006"/>
                  </a:cubicBezTo>
                  <a:close/>
                  <a:moveTo>
                    <a:pt x="0" y="455887"/>
                  </a:moveTo>
                  <a:lnTo>
                    <a:pt x="0" y="2537326"/>
                  </a:lnTo>
                  <a:cubicBezTo>
                    <a:pt x="0" y="2811646"/>
                    <a:pt x="222250" y="3033896"/>
                    <a:pt x="496570" y="3033896"/>
                  </a:cubicBezTo>
                  <a:lnTo>
                    <a:pt x="496570" y="0"/>
                  </a:lnTo>
                  <a:cubicBezTo>
                    <a:pt x="222250" y="0"/>
                    <a:pt x="0" y="222250"/>
                    <a:pt x="0" y="455887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489627" y="1530742"/>
            <a:ext cx="16458916" cy="2877122"/>
            <a:chOff x="0" y="0"/>
            <a:chExt cx="20741536" cy="362575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0741537" cy="3625751"/>
            </a:xfrm>
            <a:custGeom>
              <a:avLst/>
              <a:gdLst/>
              <a:ahLst/>
              <a:cxnLst/>
              <a:rect r="r" b="b" t="t" l="l"/>
              <a:pathLst>
                <a:path h="3625751" w="20741537">
                  <a:moveTo>
                    <a:pt x="20741537" y="439420"/>
                  </a:moveTo>
                  <a:lnTo>
                    <a:pt x="20741537" y="1939191"/>
                  </a:lnTo>
                  <a:cubicBezTo>
                    <a:pt x="20741537" y="2181761"/>
                    <a:pt x="20544687" y="2378611"/>
                    <a:pt x="20302116" y="2378611"/>
                  </a:cubicBezTo>
                  <a:lnTo>
                    <a:pt x="1780540" y="2378611"/>
                  </a:lnTo>
                  <a:cubicBezTo>
                    <a:pt x="1925320" y="2805331"/>
                    <a:pt x="2146300" y="3207921"/>
                    <a:pt x="2298700" y="3625751"/>
                  </a:cubicBezTo>
                  <a:cubicBezTo>
                    <a:pt x="2123440" y="3371751"/>
                    <a:pt x="1510030" y="2856131"/>
                    <a:pt x="1162050" y="2378611"/>
                  </a:cubicBezTo>
                  <a:lnTo>
                    <a:pt x="439420" y="2378611"/>
                  </a:lnTo>
                  <a:cubicBezTo>
                    <a:pt x="196850" y="2378611"/>
                    <a:pt x="0" y="2181761"/>
                    <a:pt x="0" y="1939192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20302116" y="0"/>
                  </a:lnTo>
                  <a:cubicBezTo>
                    <a:pt x="20544687" y="0"/>
                    <a:pt x="20741537" y="196850"/>
                    <a:pt x="20741537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597207" y="190599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789183" y="640869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2177018" y="139378"/>
            <a:ext cx="13812802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600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ВЕРИФИКАЦИЯ И ВАЛИДАЦИЯ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789183" y="1534799"/>
            <a:ext cx="15587599" cy="24016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41"/>
              </a:lnSpc>
            </a:pPr>
            <a:r>
              <a:rPr lang="en-US" sz="2744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Верификация (verification) – это процесс оценки системы или её компонентов с целью определения того, удовлетворяют ли результаты текущего этапа разработки условиям, сформированным в начале этого этапа. То есть выполняются ли задачи, цели и сроки по разработке продукта.</a:t>
            </a:r>
          </a:p>
          <a:p>
            <a:pPr algn="l">
              <a:lnSpc>
                <a:spcPts val="3841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2870154" y="5771057"/>
            <a:ext cx="10986232" cy="16816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Валидация (validation) – это определение соответствия разрабатываемого ПО ожиданиям и потребностям пользователя, требованиям к системе.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4685" y="163938"/>
            <a:ext cx="16934615" cy="9369323"/>
          </a:xfrm>
          <a:custGeom>
            <a:avLst/>
            <a:gdLst/>
            <a:ahLst/>
            <a:cxnLst/>
            <a:rect r="r" b="b" t="t" l="l"/>
            <a:pathLst>
              <a:path h="9369323" w="16934615">
                <a:moveTo>
                  <a:pt x="0" y="0"/>
                </a:moveTo>
                <a:lnTo>
                  <a:pt x="16934615" y="0"/>
                </a:lnTo>
                <a:lnTo>
                  <a:pt x="16934615" y="9369323"/>
                </a:lnTo>
                <a:lnTo>
                  <a:pt x="0" y="936932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92179"/>
            <a:ext cx="17259300" cy="7435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С помощью валидации Вы можете быть уверенным в том, что создали «правильный» продукт. Продукт, который полностью удовлетворяет заказчика.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С помощью верификации Вы можете увериться в том, что продукт сделан «правильно»: придерживаясь необходимых методик, инструментов и стандартов.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На практике отличия верификации и валидации имеют большое значение: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заказчика интересует, в большей степени, валидация (удовлетворение собственных требований);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исполнителя, в свою очередь, волнует не только соблюдение всех норм качества (верификация) при реализации продукта, а и соответствие всех особенностей продукта желаниям заказчика.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57591" y="1287429"/>
            <a:ext cx="871109" cy="676297"/>
          </a:xfrm>
          <a:custGeom>
            <a:avLst/>
            <a:gdLst/>
            <a:ahLst/>
            <a:cxnLst/>
            <a:rect r="r" b="b" t="t" l="l"/>
            <a:pathLst>
              <a:path h="676297" w="871109">
                <a:moveTo>
                  <a:pt x="0" y="0"/>
                </a:moveTo>
                <a:lnTo>
                  <a:pt x="871109" y="0"/>
                </a:lnTo>
                <a:lnTo>
                  <a:pt x="871109" y="676297"/>
                </a:lnTo>
                <a:lnTo>
                  <a:pt x="0" y="67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7591" y="3018883"/>
            <a:ext cx="871109" cy="676297"/>
          </a:xfrm>
          <a:custGeom>
            <a:avLst/>
            <a:gdLst/>
            <a:ahLst/>
            <a:cxnLst/>
            <a:rect r="r" b="b" t="t" l="l"/>
            <a:pathLst>
              <a:path h="676297" w="871109">
                <a:moveTo>
                  <a:pt x="0" y="0"/>
                </a:moveTo>
                <a:lnTo>
                  <a:pt x="871109" y="0"/>
                </a:lnTo>
                <a:lnTo>
                  <a:pt x="871109" y="676297"/>
                </a:lnTo>
                <a:lnTo>
                  <a:pt x="0" y="67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7591" y="4957729"/>
            <a:ext cx="871109" cy="676297"/>
          </a:xfrm>
          <a:custGeom>
            <a:avLst/>
            <a:gdLst/>
            <a:ahLst/>
            <a:cxnLst/>
            <a:rect r="r" b="b" t="t" l="l"/>
            <a:pathLst>
              <a:path h="676297" w="871109">
                <a:moveTo>
                  <a:pt x="0" y="0"/>
                </a:moveTo>
                <a:lnTo>
                  <a:pt x="871109" y="0"/>
                </a:lnTo>
                <a:lnTo>
                  <a:pt x="871109" y="676297"/>
                </a:lnTo>
                <a:lnTo>
                  <a:pt x="0" y="6762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301878"/>
            <a:ext cx="18288000" cy="9202356"/>
          </a:xfrm>
          <a:custGeom>
            <a:avLst/>
            <a:gdLst/>
            <a:ahLst/>
            <a:cxnLst/>
            <a:rect r="r" b="b" t="t" l="l"/>
            <a:pathLst>
              <a:path h="9202356" w="18288000">
                <a:moveTo>
                  <a:pt x="0" y="0"/>
                </a:moveTo>
                <a:lnTo>
                  <a:pt x="18288000" y="0"/>
                </a:lnTo>
                <a:lnTo>
                  <a:pt x="18288000" y="9202356"/>
                </a:lnTo>
                <a:lnTo>
                  <a:pt x="0" y="9202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290031"/>
            <a:ext cx="18572815" cy="10695097"/>
          </a:xfrm>
          <a:custGeom>
            <a:avLst/>
            <a:gdLst/>
            <a:ahLst/>
            <a:cxnLst/>
            <a:rect r="r" b="b" t="t" l="l"/>
            <a:pathLst>
              <a:path h="10695097" w="18572815">
                <a:moveTo>
                  <a:pt x="0" y="0"/>
                </a:moveTo>
                <a:lnTo>
                  <a:pt x="18572815" y="0"/>
                </a:lnTo>
                <a:lnTo>
                  <a:pt x="18572815" y="10695097"/>
                </a:lnTo>
                <a:lnTo>
                  <a:pt x="0" y="1069509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578437" cy="10141984"/>
          </a:xfrm>
          <a:custGeom>
            <a:avLst/>
            <a:gdLst/>
            <a:ahLst/>
            <a:cxnLst/>
            <a:rect r="r" b="b" t="t" l="l"/>
            <a:pathLst>
              <a:path h="10141984" w="18578437">
                <a:moveTo>
                  <a:pt x="0" y="0"/>
                </a:moveTo>
                <a:lnTo>
                  <a:pt x="18578437" y="0"/>
                </a:lnTo>
                <a:lnTo>
                  <a:pt x="18578437" y="10141984"/>
                </a:lnTo>
                <a:lnTo>
                  <a:pt x="0" y="101419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418987" cy="9819896"/>
          </a:xfrm>
          <a:custGeom>
            <a:avLst/>
            <a:gdLst/>
            <a:ahLst/>
            <a:cxnLst/>
            <a:rect r="r" b="b" t="t" l="l"/>
            <a:pathLst>
              <a:path h="9819896" w="18418987">
                <a:moveTo>
                  <a:pt x="0" y="0"/>
                </a:moveTo>
                <a:lnTo>
                  <a:pt x="18418987" y="0"/>
                </a:lnTo>
                <a:lnTo>
                  <a:pt x="18418987" y="9819896"/>
                </a:lnTo>
                <a:lnTo>
                  <a:pt x="0" y="981989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03880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94287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5464011" y="0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94864" y="-108447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4"/>
                </a:lnTo>
                <a:lnTo>
                  <a:pt x="0" y="17952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2944976" y="5945354"/>
            <a:ext cx="2553980" cy="3312946"/>
          </a:xfrm>
          <a:custGeom>
            <a:avLst/>
            <a:gdLst/>
            <a:ahLst/>
            <a:cxnLst/>
            <a:rect r="r" b="b" t="t" l="l"/>
            <a:pathLst>
              <a:path h="3312946" w="2553980">
                <a:moveTo>
                  <a:pt x="0" y="0"/>
                </a:moveTo>
                <a:lnTo>
                  <a:pt x="2553980" y="0"/>
                </a:lnTo>
                <a:lnTo>
                  <a:pt x="2553980" y="3312946"/>
                </a:lnTo>
                <a:lnTo>
                  <a:pt x="0" y="331294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8534393" y="8832338"/>
            <a:ext cx="8821166" cy="2277465"/>
          </a:xfrm>
          <a:custGeom>
            <a:avLst/>
            <a:gdLst/>
            <a:ahLst/>
            <a:cxnLst/>
            <a:rect r="r" b="b" t="t" l="l"/>
            <a:pathLst>
              <a:path h="2277465" w="8821166">
                <a:moveTo>
                  <a:pt x="0" y="0"/>
                </a:moveTo>
                <a:lnTo>
                  <a:pt x="8821166" y="0"/>
                </a:lnTo>
                <a:lnTo>
                  <a:pt x="8821166" y="2277465"/>
                </a:lnTo>
                <a:lnTo>
                  <a:pt x="0" y="227746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394287" y="2571252"/>
            <a:ext cx="16449546" cy="6220074"/>
            <a:chOff x="0" y="0"/>
            <a:chExt cx="4332391" cy="163820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4332391" cy="1638209"/>
            </a:xfrm>
            <a:custGeom>
              <a:avLst/>
              <a:gdLst/>
              <a:ahLst/>
              <a:cxnLst/>
              <a:rect r="r" b="b" t="t" l="l"/>
              <a:pathLst>
                <a:path h="1638209" w="4332391">
                  <a:moveTo>
                    <a:pt x="4332391" y="0"/>
                  </a:moveTo>
                  <a:lnTo>
                    <a:pt x="0" y="0"/>
                  </a:lnTo>
                  <a:lnTo>
                    <a:pt x="0" y="1450249"/>
                  </a:lnTo>
                  <a:lnTo>
                    <a:pt x="157480" y="1450249"/>
                  </a:lnTo>
                  <a:lnTo>
                    <a:pt x="157480" y="1638209"/>
                  </a:lnTo>
                  <a:lnTo>
                    <a:pt x="463550" y="1450249"/>
                  </a:lnTo>
                  <a:lnTo>
                    <a:pt x="4332391" y="1450249"/>
                  </a:lnTo>
                  <a:lnTo>
                    <a:pt x="4332391" y="0"/>
                  </a:lnTo>
                  <a:close/>
                </a:path>
              </a:pathLst>
            </a:custGeom>
            <a:solidFill>
              <a:srgbClr val="006D40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4332391" cy="15334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Понятие тестирования</a:t>
              </a:r>
            </a:p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История развития тестирования</a:t>
              </a:r>
            </a:p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Качество программного обеспечения</a:t>
              </a:r>
            </a:p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Кто такой тестировщик и что он делает</a:t>
              </a:r>
            </a:p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Принципы тестирования</a:t>
              </a:r>
            </a:p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Верификация и валидация</a:t>
              </a:r>
            </a:p>
            <a:p>
              <a:pPr algn="ctr">
                <a:lnSpc>
                  <a:spcPts val="6209"/>
                </a:lnSpc>
              </a:pPr>
              <a:r>
                <a:rPr lang="en-US" sz="4500" spc="441">
                  <a:solidFill>
                    <a:srgbClr val="F2FCFC"/>
                  </a:solidFill>
                  <a:latin typeface="Anonymous Pro Italics"/>
                  <a:ea typeface="Anonymous Pro Italics"/>
                  <a:cs typeface="Anonymous Pro Italics"/>
                  <a:sym typeface="Anonymous Pro Italics"/>
                </a:rPr>
                <a:t>•</a:t>
              </a:r>
              <a:r>
                <a:rPr lang="en-US" sz="4500" spc="441">
                  <a:solidFill>
                    <a:srgbClr val="F2FCFC"/>
                  </a:solidFill>
                  <a:latin typeface="Anonymous Pro Bold Italics"/>
                  <a:ea typeface="Anonymous Pro Bold Italics"/>
                  <a:cs typeface="Anonymous Pro Bold Italics"/>
                  <a:sym typeface="Anonymous Pro Bold Italics"/>
                </a:rPr>
                <a:t>QA, QC и тестирование</a:t>
              </a:r>
            </a:p>
          </p:txBody>
        </p:sp>
      </p:grpSp>
      <p:sp>
        <p:nvSpPr>
          <p:cNvPr name="TextBox 11" id="11"/>
          <p:cNvSpPr txBox="true"/>
          <p:nvPr/>
        </p:nvSpPr>
        <p:spPr>
          <a:xfrm rot="0">
            <a:off x="2177526" y="-76200"/>
            <a:ext cx="13143421" cy="2362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>
                <a:solidFill>
                  <a:srgbClr val="205732"/>
                </a:solidFill>
                <a:latin typeface="HK Modular"/>
                <a:ea typeface="HK Modular"/>
                <a:cs typeface="HK Modular"/>
                <a:sym typeface="HK Modular"/>
              </a:rPr>
              <a:t>ТЕСТИРОВАНИЕ КАК ЧАСТЬ ПРОЦЕССА ВЕРИФИКАЦИИ ПРОГРАММНОГО ОБЕСПЕЧЕНИЯ</a:t>
            </a:r>
          </a:p>
        </p:txBody>
      </p:sp>
      <p:sp>
        <p:nvSpPr>
          <p:cNvPr name="Freeform 12" id="12"/>
          <p:cNvSpPr/>
          <p:nvPr/>
        </p:nvSpPr>
        <p:spPr>
          <a:xfrm flipH="false" flipV="false" rot="0">
            <a:off x="1209727" y="-843413"/>
            <a:ext cx="1257453" cy="3373653"/>
          </a:xfrm>
          <a:custGeom>
            <a:avLst/>
            <a:gdLst/>
            <a:ahLst/>
            <a:cxnLst/>
            <a:rect r="r" b="b" t="t" l="l"/>
            <a:pathLst>
              <a:path h="3373653" w="1257453">
                <a:moveTo>
                  <a:pt x="0" y="0"/>
                </a:moveTo>
                <a:lnTo>
                  <a:pt x="1257453" y="0"/>
                </a:lnTo>
                <a:lnTo>
                  <a:pt x="1257453" y="3373653"/>
                </a:lnTo>
                <a:lnTo>
                  <a:pt x="0" y="337365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540580" y="-951860"/>
            <a:ext cx="669147" cy="1795274"/>
          </a:xfrm>
          <a:custGeom>
            <a:avLst/>
            <a:gdLst/>
            <a:ahLst/>
            <a:cxnLst/>
            <a:rect r="r" b="b" t="t" l="l"/>
            <a:pathLst>
              <a:path h="1795274" w="669147">
                <a:moveTo>
                  <a:pt x="0" y="0"/>
                </a:moveTo>
                <a:lnTo>
                  <a:pt x="669147" y="0"/>
                </a:lnTo>
                <a:lnTo>
                  <a:pt x="669147" y="1795273"/>
                </a:lnTo>
                <a:lnTo>
                  <a:pt x="0" y="179527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14350" y="1381125"/>
            <a:ext cx="17773650" cy="7458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Иными словами, Quality Assurance обеспечивает правильность и предсказуемость процесса, в то время как Quality Control предполагает контроль соблюдения требований. Тестирование же, в свою очередь, обеспечивает сбор статистических данных и внесение их в документы, созданные в рамках QC-процесса.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Если провести аналогию с процессом конструирования, скажем, велосипеда, то получим такую картину: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С помощью тестирования мы можем определить, работают ли все детали и сам велосипед в целом так, как мы ожидаем. Из правильных ли материалов он сделан, с применением нужных методик и инструментов или нет. То есть подразумевается, что тестируемый объект уже существует.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Задачей же QA является обеспечение соответствия всех этапов конструирования нашего велосипеда определенным стандартам качества, начиная с планирования и создания чертежей и заканчивая сборкой уже готового велосипеда. То есть качеству объекта внимание уделяется еще до создания самого объекта.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C3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77519" y="5655447"/>
            <a:ext cx="18443039" cy="5613191"/>
            <a:chOff x="0" y="0"/>
            <a:chExt cx="4857426" cy="14783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857426" cy="1478371"/>
            </a:xfrm>
            <a:custGeom>
              <a:avLst/>
              <a:gdLst/>
              <a:ahLst/>
              <a:cxnLst/>
              <a:rect r="r" b="b" t="t" l="l"/>
              <a:pathLst>
                <a:path h="1478371" w="4857426">
                  <a:moveTo>
                    <a:pt x="0" y="0"/>
                  </a:moveTo>
                  <a:lnTo>
                    <a:pt x="4857426" y="0"/>
                  </a:lnTo>
                  <a:lnTo>
                    <a:pt x="4857426" y="1478371"/>
                  </a:lnTo>
                  <a:lnTo>
                    <a:pt x="0" y="1478371"/>
                  </a:lnTo>
                  <a:close/>
                </a:path>
              </a:pathLst>
            </a:custGeom>
            <a:solidFill>
              <a:srgbClr val="AF0707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47625"/>
              <a:ext cx="4857426" cy="152599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4203681" y="2517729"/>
            <a:ext cx="2432660" cy="4582065"/>
          </a:xfrm>
          <a:custGeom>
            <a:avLst/>
            <a:gdLst/>
            <a:ahLst/>
            <a:cxnLst/>
            <a:rect r="r" b="b" t="t" l="l"/>
            <a:pathLst>
              <a:path h="4582065" w="2432660">
                <a:moveTo>
                  <a:pt x="0" y="0"/>
                </a:moveTo>
                <a:lnTo>
                  <a:pt x="2432660" y="0"/>
                </a:lnTo>
                <a:lnTo>
                  <a:pt x="2432660" y="4582065"/>
                </a:lnTo>
                <a:lnTo>
                  <a:pt x="0" y="458206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35359" y="3898919"/>
            <a:ext cx="3398085" cy="3513057"/>
          </a:xfrm>
          <a:custGeom>
            <a:avLst/>
            <a:gdLst/>
            <a:ahLst/>
            <a:cxnLst/>
            <a:rect r="r" b="b" t="t" l="l"/>
            <a:pathLst>
              <a:path h="3513057" w="3398085">
                <a:moveTo>
                  <a:pt x="0" y="0"/>
                </a:moveTo>
                <a:lnTo>
                  <a:pt x="3398085" y="0"/>
                </a:lnTo>
                <a:lnTo>
                  <a:pt x="3398085" y="3513057"/>
                </a:lnTo>
                <a:lnTo>
                  <a:pt x="0" y="351305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7866749" y="6554059"/>
            <a:ext cx="2554501" cy="1091469"/>
          </a:xfrm>
          <a:custGeom>
            <a:avLst/>
            <a:gdLst/>
            <a:ahLst/>
            <a:cxnLst/>
            <a:rect r="r" b="b" t="t" l="l"/>
            <a:pathLst>
              <a:path h="1091469" w="2554501">
                <a:moveTo>
                  <a:pt x="0" y="0"/>
                </a:moveTo>
                <a:lnTo>
                  <a:pt x="2554502" y="0"/>
                </a:lnTo>
                <a:lnTo>
                  <a:pt x="2554502" y="1091469"/>
                </a:lnTo>
                <a:lnTo>
                  <a:pt x="0" y="109146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409555" y="467539"/>
            <a:ext cx="9468891" cy="6381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00"/>
              </a:lnSpc>
            </a:pPr>
            <a:r>
              <a:rPr lang="en-US" sz="6000">
                <a:solidFill>
                  <a:srgbClr val="FFFFFF"/>
                </a:solidFill>
                <a:latin typeface="HK Modular"/>
                <a:ea typeface="HK Modular"/>
                <a:cs typeface="HK Modular"/>
                <a:sym typeface="HK Modular"/>
              </a:rPr>
              <a:t>«ТЕСТИРОВАНИЕ КАК ЧАСТЬ ПРОЦЕССА ВЕРИФИКАЦИИ ПРОГРАММНОГО ОБЕСПЕЧЕНИЯ»</a:t>
            </a:r>
          </a:p>
          <a:p>
            <a:pPr algn="ctr" marL="0" indent="0" lvl="0">
              <a:lnSpc>
                <a:spcPts val="8400"/>
              </a:lnSpc>
              <a:spcBef>
                <a:spcPct val="0"/>
              </a:spcBef>
            </a:pPr>
          </a:p>
        </p:txBody>
      </p:sp>
      <p:grpSp>
        <p:nvGrpSpPr>
          <p:cNvPr name="Group 9" id="9"/>
          <p:cNvGrpSpPr>
            <a:grpSpLocks noChangeAspect="true"/>
          </p:cNvGrpSpPr>
          <p:nvPr/>
        </p:nvGrpSpPr>
        <p:grpSpPr>
          <a:xfrm rot="-1629761">
            <a:off x="9679645" y="7801562"/>
            <a:ext cx="984652" cy="1246254"/>
            <a:chOff x="0" y="0"/>
            <a:chExt cx="1457960" cy="184531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168012" y="0"/>
            <a:ext cx="2830804" cy="3620796"/>
          </a:xfrm>
          <a:custGeom>
            <a:avLst/>
            <a:gdLst/>
            <a:ahLst/>
            <a:cxnLst/>
            <a:rect r="r" b="b" t="t" l="l"/>
            <a:pathLst>
              <a:path h="3620796" w="2830804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152718" y="6018373"/>
            <a:ext cx="1598782" cy="2664636"/>
          </a:xfrm>
          <a:custGeom>
            <a:avLst/>
            <a:gdLst/>
            <a:ahLst/>
            <a:cxnLst/>
            <a:rect r="r" b="b" t="t" l="l"/>
            <a:pathLst>
              <a:path h="2664636" w="1598782">
                <a:moveTo>
                  <a:pt x="0" y="0"/>
                </a:moveTo>
                <a:lnTo>
                  <a:pt x="1598782" y="0"/>
                </a:lnTo>
                <a:lnTo>
                  <a:pt x="1598782" y="2664636"/>
                </a:lnTo>
                <a:lnTo>
                  <a:pt x="0" y="266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0" y="2730098"/>
            <a:ext cx="17799009" cy="3856849"/>
            <a:chOff x="0" y="0"/>
            <a:chExt cx="37395723" cy="81032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37395724" cy="8103240"/>
            </a:xfrm>
            <a:custGeom>
              <a:avLst/>
              <a:gdLst/>
              <a:ahLst/>
              <a:cxnLst/>
              <a:rect r="r" b="b" t="t" l="l"/>
              <a:pathLst>
                <a:path h="8103240" w="37395724">
                  <a:moveTo>
                    <a:pt x="37395724" y="439420"/>
                  </a:moveTo>
                  <a:lnTo>
                    <a:pt x="37395724" y="6416680"/>
                  </a:lnTo>
                  <a:cubicBezTo>
                    <a:pt x="37395724" y="6659250"/>
                    <a:pt x="37198874" y="6856100"/>
                    <a:pt x="36956302" y="6856100"/>
                  </a:cubicBezTo>
                  <a:lnTo>
                    <a:pt x="1780540" y="6856100"/>
                  </a:lnTo>
                  <a:cubicBezTo>
                    <a:pt x="1925320" y="7282820"/>
                    <a:pt x="2146300" y="7685410"/>
                    <a:pt x="2298700" y="8103240"/>
                  </a:cubicBezTo>
                  <a:cubicBezTo>
                    <a:pt x="2123440" y="7849240"/>
                    <a:pt x="1510030" y="7333620"/>
                    <a:pt x="1162050" y="6856100"/>
                  </a:cubicBezTo>
                  <a:lnTo>
                    <a:pt x="439420" y="6856100"/>
                  </a:lnTo>
                  <a:cubicBezTo>
                    <a:pt x="196850" y="6856100"/>
                    <a:pt x="0" y="6659250"/>
                    <a:pt x="0" y="6416680"/>
                  </a:cubicBezTo>
                  <a:lnTo>
                    <a:pt x="0" y="439420"/>
                  </a:lnTo>
                  <a:cubicBezTo>
                    <a:pt x="0" y="196850"/>
                    <a:pt x="196850" y="0"/>
                    <a:pt x="439420" y="0"/>
                  </a:cubicBezTo>
                  <a:lnTo>
                    <a:pt x="36956302" y="0"/>
                  </a:lnTo>
                  <a:cubicBezTo>
                    <a:pt x="37198874" y="0"/>
                    <a:pt x="37395724" y="196850"/>
                    <a:pt x="37395724" y="439420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418522" y="-123825"/>
            <a:ext cx="2231249" cy="2853923"/>
          </a:xfrm>
          <a:custGeom>
            <a:avLst/>
            <a:gdLst/>
            <a:ahLst/>
            <a:cxnLst/>
            <a:rect r="r" b="b" t="t" l="l"/>
            <a:pathLst>
              <a:path h="2853923" w="2231249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215952" y="2794673"/>
            <a:ext cx="17259300" cy="3082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Программное обеспе́чение (ПО) — программа или множество программ, используемых для управления компьютером (ISO/IEC 26514:2008)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Тестирование программного обеспечения — процесс анализа программного средства и сопутствующей документации с целью выявления дефектов и повышения качества продукта. 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168012" y="0"/>
            <a:ext cx="2830804" cy="3620796"/>
          </a:xfrm>
          <a:custGeom>
            <a:avLst/>
            <a:gdLst/>
            <a:ahLst/>
            <a:cxnLst/>
            <a:rect r="r" b="b" t="t" l="l"/>
            <a:pathLst>
              <a:path h="3620796" w="2830804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418522" y="-123825"/>
            <a:ext cx="2231249" cy="2853923"/>
          </a:xfrm>
          <a:custGeom>
            <a:avLst/>
            <a:gdLst/>
            <a:ahLst/>
            <a:cxnLst/>
            <a:rect r="r" b="b" t="t" l="l"/>
            <a:pathLst>
              <a:path h="2853923" w="2231249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490868" y="762570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877651" y="762570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3" y="0"/>
                </a:lnTo>
                <a:lnTo>
                  <a:pt x="1081133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96486" y="3761906"/>
            <a:ext cx="17259300" cy="3190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  <a:spcBef>
                <a:spcPct val="0"/>
              </a:spcBef>
            </a:pPr>
            <a:r>
              <a:rPr lang="en-US" sz="30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Тестировщик (Испытатель) — специалист, принимающий участие в тестировании компонента или системы. В его обязанность входит поиск вероятных ошибок и сбоев в функционировании объекта тестирования (продукта, программы), созданной командой разработчиков. Тестировщик моделирует различные ситуации, которые могут возникнуть в процессе использования предмета тестирования, чтобы разработчики смогли исправить обнаруженные ошибки в работе ПО (сайта, приложения, чатбота и т.д.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588776" y="5482826"/>
            <a:ext cx="2437517" cy="3207260"/>
          </a:xfrm>
          <a:custGeom>
            <a:avLst/>
            <a:gdLst/>
            <a:ahLst/>
            <a:cxnLst/>
            <a:rect r="r" b="b" t="t" l="l"/>
            <a:pathLst>
              <a:path h="3207260" w="2437517">
                <a:moveTo>
                  <a:pt x="0" y="0"/>
                </a:moveTo>
                <a:lnTo>
                  <a:pt x="2437517" y="0"/>
                </a:lnTo>
                <a:lnTo>
                  <a:pt x="2437517" y="3207260"/>
                </a:lnTo>
                <a:lnTo>
                  <a:pt x="0" y="32072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5202219" y="1944672"/>
            <a:ext cx="8069042" cy="2764053"/>
            <a:chOff x="0" y="0"/>
            <a:chExt cx="21519713" cy="737158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-9098" y="-6509"/>
              <a:ext cx="21534043" cy="7403639"/>
            </a:xfrm>
            <a:custGeom>
              <a:avLst/>
              <a:gdLst/>
              <a:ahLst/>
              <a:cxnLst/>
              <a:rect r="r" b="b" t="t" l="l"/>
              <a:pathLst>
                <a:path h="7403639" w="21534043">
                  <a:moveTo>
                    <a:pt x="63030" y="6810085"/>
                  </a:moveTo>
                  <a:cubicBezTo>
                    <a:pt x="63030" y="6810085"/>
                    <a:pt x="0" y="6563521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0640970" y="6965"/>
                  </a:cubicBezTo>
                  <a:cubicBezTo>
                    <a:pt x="20857718" y="16819"/>
                    <a:pt x="21062033" y="36481"/>
                    <a:pt x="21196222" y="101690"/>
                  </a:cubicBezTo>
                  <a:cubicBezTo>
                    <a:pt x="21452268" y="226120"/>
                    <a:pt x="21534043" y="459160"/>
                    <a:pt x="21528555" y="704684"/>
                  </a:cubicBezTo>
                  <a:cubicBezTo>
                    <a:pt x="21528555" y="704684"/>
                    <a:pt x="21485268" y="1013073"/>
                    <a:pt x="21492700" y="1248607"/>
                  </a:cubicBezTo>
                  <a:cubicBezTo>
                    <a:pt x="21499823" y="6551887"/>
                    <a:pt x="21506981" y="6747490"/>
                    <a:pt x="21506981" y="6747490"/>
                  </a:cubicBezTo>
                  <a:cubicBezTo>
                    <a:pt x="21490298" y="6963222"/>
                    <a:pt x="21375654" y="7173834"/>
                    <a:pt x="21178786" y="7285458"/>
                  </a:cubicBezTo>
                  <a:cubicBezTo>
                    <a:pt x="21028434" y="7370707"/>
                    <a:pt x="20830404" y="7385804"/>
                    <a:pt x="16577280" y="7375063"/>
                  </a:cubicBezTo>
                  <a:cubicBezTo>
                    <a:pt x="645952" y="7369786"/>
                    <a:pt x="384604" y="7403639"/>
                    <a:pt x="254278" y="7294481"/>
                  </a:cubicBezTo>
                  <a:cubicBezTo>
                    <a:pt x="145767" y="7203596"/>
                    <a:pt x="81795" y="7010285"/>
                    <a:pt x="63030" y="6810085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5578149" y="2169779"/>
            <a:ext cx="2322913" cy="2313839"/>
            <a:chOff x="0" y="0"/>
            <a:chExt cx="6502400" cy="6477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6"/>
              <a:stretch>
                <a:fillRect l="223" t="-3242" r="223" b="-43008"/>
              </a:stretch>
            </a:blip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21516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4749792" y="917947"/>
            <a:ext cx="8788416" cy="102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WINNERS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7948886" y="4133695"/>
            <a:ext cx="2732969" cy="48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  <a:spcBef>
                <a:spcPct val="0"/>
              </a:spcBef>
            </a:pPr>
            <a:r>
              <a:rPr lang="en-US" sz="282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Player 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0391290" y="2315378"/>
            <a:ext cx="2733200" cy="142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47"/>
              </a:lnSpc>
              <a:spcBef>
                <a:spcPct val="0"/>
              </a:spcBef>
            </a:pPr>
            <a:r>
              <a:rPr lang="en-US" sz="8319">
                <a:solidFill>
                  <a:srgbClr val="FFC627"/>
                </a:solidFill>
                <a:latin typeface="HK Modular"/>
                <a:ea typeface="HK Modular"/>
                <a:cs typeface="HK Modular"/>
                <a:sym typeface="HK Modular"/>
              </a:rPr>
              <a:t>15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8226402" y="2477303"/>
            <a:ext cx="2177936" cy="1698790"/>
          </a:xfrm>
          <a:custGeom>
            <a:avLst/>
            <a:gdLst/>
            <a:ahLst/>
            <a:cxnLst/>
            <a:rect r="r" b="b" t="t" l="l"/>
            <a:pathLst>
              <a:path h="1698790" w="2177936">
                <a:moveTo>
                  <a:pt x="0" y="0"/>
                </a:moveTo>
                <a:lnTo>
                  <a:pt x="2177936" y="0"/>
                </a:lnTo>
                <a:lnTo>
                  <a:pt x="2177936" y="1698790"/>
                </a:lnTo>
                <a:lnTo>
                  <a:pt x="0" y="169879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391290" y="3675681"/>
            <a:ext cx="2733200" cy="51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5"/>
              </a:lnSpc>
              <a:spcBef>
                <a:spcPct val="0"/>
              </a:spcBef>
            </a:pPr>
            <a:r>
              <a:rPr lang="en-US" sz="2967">
                <a:solidFill>
                  <a:srgbClr val="FFC627"/>
                </a:solidFill>
                <a:latin typeface="HK Modular"/>
                <a:ea typeface="HK Modular"/>
                <a:cs typeface="HK Modular"/>
                <a:sym typeface="HK Modular"/>
              </a:rPr>
              <a:t>POINTS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202219" y="4993440"/>
            <a:ext cx="8069042" cy="2764053"/>
            <a:chOff x="0" y="0"/>
            <a:chExt cx="21519713" cy="7371585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-9098" y="-6509"/>
              <a:ext cx="21534043" cy="7403639"/>
            </a:xfrm>
            <a:custGeom>
              <a:avLst/>
              <a:gdLst/>
              <a:ahLst/>
              <a:cxnLst/>
              <a:rect r="r" b="b" t="t" l="l"/>
              <a:pathLst>
                <a:path h="7403639" w="21534043">
                  <a:moveTo>
                    <a:pt x="63030" y="6810085"/>
                  </a:moveTo>
                  <a:cubicBezTo>
                    <a:pt x="63030" y="6810085"/>
                    <a:pt x="0" y="6563521"/>
                    <a:pt x="10218" y="1214762"/>
                  </a:cubicBezTo>
                  <a:cubicBezTo>
                    <a:pt x="18651" y="990971"/>
                    <a:pt x="65033" y="645332"/>
                    <a:pt x="65033" y="645332"/>
                  </a:cubicBezTo>
                  <a:cubicBezTo>
                    <a:pt x="82233" y="502466"/>
                    <a:pt x="56685" y="337866"/>
                    <a:pt x="181385" y="223925"/>
                  </a:cubicBezTo>
                  <a:cubicBezTo>
                    <a:pt x="346794" y="72788"/>
                    <a:pt x="621643" y="0"/>
                    <a:pt x="20640970" y="6965"/>
                  </a:cubicBezTo>
                  <a:cubicBezTo>
                    <a:pt x="20857718" y="16819"/>
                    <a:pt x="21062033" y="36481"/>
                    <a:pt x="21196222" y="101690"/>
                  </a:cubicBezTo>
                  <a:cubicBezTo>
                    <a:pt x="21452268" y="226120"/>
                    <a:pt x="21534043" y="459160"/>
                    <a:pt x="21528555" y="704684"/>
                  </a:cubicBezTo>
                  <a:cubicBezTo>
                    <a:pt x="21528555" y="704684"/>
                    <a:pt x="21485268" y="1013073"/>
                    <a:pt x="21492700" y="1248607"/>
                  </a:cubicBezTo>
                  <a:cubicBezTo>
                    <a:pt x="21499823" y="6551887"/>
                    <a:pt x="21506981" y="6747490"/>
                    <a:pt x="21506981" y="6747490"/>
                  </a:cubicBezTo>
                  <a:cubicBezTo>
                    <a:pt x="21490298" y="6963222"/>
                    <a:pt x="21375654" y="7173834"/>
                    <a:pt x="21178786" y="7285458"/>
                  </a:cubicBezTo>
                  <a:cubicBezTo>
                    <a:pt x="21028434" y="7370707"/>
                    <a:pt x="20830404" y="7385804"/>
                    <a:pt x="16577280" y="7375063"/>
                  </a:cubicBezTo>
                  <a:cubicBezTo>
                    <a:pt x="645952" y="7369786"/>
                    <a:pt x="384604" y="7403639"/>
                    <a:pt x="254278" y="7294481"/>
                  </a:cubicBezTo>
                  <a:cubicBezTo>
                    <a:pt x="145767" y="7203596"/>
                    <a:pt x="81795" y="7010285"/>
                    <a:pt x="63030" y="6810085"/>
                  </a:cubicBezTo>
                  <a:close/>
                </a:path>
              </a:pathLst>
            </a:custGeom>
            <a:solidFill>
              <a:srgbClr val="F0F9FF"/>
            </a:solidFill>
          </p:spPr>
        </p:sp>
      </p:grpSp>
      <p:grpSp>
        <p:nvGrpSpPr>
          <p:cNvPr name="Group 17" id="17"/>
          <p:cNvGrpSpPr>
            <a:grpSpLocks noChangeAspect="true"/>
          </p:cNvGrpSpPr>
          <p:nvPr/>
        </p:nvGrpSpPr>
        <p:grpSpPr>
          <a:xfrm rot="0">
            <a:off x="5578149" y="5218548"/>
            <a:ext cx="2322913" cy="2313839"/>
            <a:chOff x="0" y="0"/>
            <a:chExt cx="6502400" cy="6477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-23042" y="119185"/>
              <a:ext cx="6542159" cy="6244242"/>
            </a:xfrm>
            <a:custGeom>
              <a:avLst/>
              <a:gdLst/>
              <a:ahLst/>
              <a:cxnLst/>
              <a:rect r="r" b="b" t="t" l="l"/>
              <a:pathLst>
                <a:path h="6244242" w="6542159">
                  <a:moveTo>
                    <a:pt x="3271080" y="4996"/>
                  </a:moveTo>
                  <a:cubicBezTo>
                    <a:pt x="2154117" y="0"/>
                    <a:pt x="1119857" y="593026"/>
                    <a:pt x="559929" y="1559521"/>
                  </a:cubicBezTo>
                  <a:cubicBezTo>
                    <a:pt x="0" y="2526015"/>
                    <a:pt x="0" y="3718228"/>
                    <a:pt x="559929" y="4684723"/>
                  </a:cubicBezTo>
                  <a:cubicBezTo>
                    <a:pt x="1119857" y="5651217"/>
                    <a:pt x="2154117" y="6244243"/>
                    <a:pt x="3271080" y="6239248"/>
                  </a:cubicBezTo>
                  <a:cubicBezTo>
                    <a:pt x="4388043" y="6244243"/>
                    <a:pt x="5422303" y="5651217"/>
                    <a:pt x="5982231" y="4684723"/>
                  </a:cubicBezTo>
                  <a:cubicBezTo>
                    <a:pt x="6542160" y="3718229"/>
                    <a:pt x="6542160" y="2526015"/>
                    <a:pt x="5982231" y="1559521"/>
                  </a:cubicBezTo>
                  <a:cubicBezTo>
                    <a:pt x="5422303" y="593027"/>
                    <a:pt x="4388043" y="1"/>
                    <a:pt x="3271080" y="4996"/>
                  </a:cubicBezTo>
                  <a:close/>
                </a:path>
              </a:pathLst>
            </a:custGeom>
            <a:blipFill>
              <a:blip r:embed="rId9"/>
              <a:stretch>
                <a:fillRect l="-75670" t="-21245" r="-42615" b="-35801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0">
              <a:off x="73038" y="66269"/>
              <a:ext cx="6350000" cy="6349987"/>
            </a:xfrm>
            <a:custGeom>
              <a:avLst/>
              <a:gdLst/>
              <a:ahLst/>
              <a:cxnLst/>
              <a:rect r="r" b="b" t="t" l="l"/>
              <a:pathLst>
                <a:path h="6349987" w="6350000">
                  <a:moveTo>
                    <a:pt x="3175000" y="6349987"/>
                  </a:moveTo>
                  <a:cubicBezTo>
                    <a:pt x="1424279" y="6349987"/>
                    <a:pt x="0" y="4925733"/>
                    <a:pt x="0" y="3175038"/>
                  </a:cubicBezTo>
                  <a:cubicBezTo>
                    <a:pt x="0" y="1424317"/>
                    <a:pt x="1424292" y="0"/>
                    <a:pt x="3175000" y="0"/>
                  </a:cubicBezTo>
                  <a:cubicBezTo>
                    <a:pt x="4925733" y="0"/>
                    <a:pt x="6350000" y="1424330"/>
                    <a:pt x="6350000" y="3175038"/>
                  </a:cubicBezTo>
                  <a:cubicBezTo>
                    <a:pt x="6350000" y="4925720"/>
                    <a:pt x="4925733" y="6349987"/>
                    <a:pt x="3175000" y="6349987"/>
                  </a:cubicBezTo>
                  <a:close/>
                  <a:moveTo>
                    <a:pt x="3175000" y="115760"/>
                  </a:moveTo>
                  <a:cubicBezTo>
                    <a:pt x="1488135" y="115760"/>
                    <a:pt x="115760" y="1488148"/>
                    <a:pt x="115760" y="3175038"/>
                  </a:cubicBezTo>
                  <a:cubicBezTo>
                    <a:pt x="115760" y="4861915"/>
                    <a:pt x="1488135" y="6234265"/>
                    <a:pt x="3175000" y="6234265"/>
                  </a:cubicBezTo>
                  <a:cubicBezTo>
                    <a:pt x="4861852" y="6234265"/>
                    <a:pt x="6234265" y="4861890"/>
                    <a:pt x="6234265" y="3175038"/>
                  </a:cubicBezTo>
                  <a:cubicBezTo>
                    <a:pt x="6234265" y="1488148"/>
                    <a:pt x="4861852" y="115760"/>
                    <a:pt x="3175000" y="115760"/>
                  </a:cubicBezTo>
                  <a:close/>
                </a:path>
              </a:pathLst>
            </a:custGeom>
            <a:solidFill>
              <a:srgbClr val="221516"/>
            </a:solidFill>
          </p:spPr>
        </p:sp>
      </p:grpSp>
      <p:sp>
        <p:nvSpPr>
          <p:cNvPr name="TextBox 20" id="20"/>
          <p:cNvSpPr txBox="true"/>
          <p:nvPr/>
        </p:nvSpPr>
        <p:spPr>
          <a:xfrm rot="0">
            <a:off x="7668734" y="7182464"/>
            <a:ext cx="3293273" cy="4800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48"/>
              </a:lnSpc>
              <a:spcBef>
                <a:spcPct val="0"/>
              </a:spcBef>
            </a:pPr>
            <a:r>
              <a:rPr lang="en-US" sz="282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Player 2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391290" y="5364147"/>
            <a:ext cx="2733200" cy="14269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647"/>
              </a:lnSpc>
              <a:spcBef>
                <a:spcPct val="0"/>
              </a:spcBef>
            </a:pPr>
            <a:r>
              <a:rPr lang="en-US" sz="8319">
                <a:solidFill>
                  <a:srgbClr val="FFC627"/>
                </a:solidFill>
                <a:latin typeface="HK Modular"/>
                <a:ea typeface="HK Modular"/>
                <a:cs typeface="HK Modular"/>
                <a:sym typeface="HK Modular"/>
              </a:rPr>
              <a:t>10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0391290" y="6724450"/>
            <a:ext cx="2733200" cy="5151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155"/>
              </a:lnSpc>
              <a:spcBef>
                <a:spcPct val="0"/>
              </a:spcBef>
            </a:pPr>
            <a:r>
              <a:rPr lang="en-US" sz="2967">
                <a:solidFill>
                  <a:srgbClr val="FFC627"/>
                </a:solidFill>
                <a:latin typeface="HK Modular"/>
                <a:ea typeface="HK Modular"/>
                <a:cs typeface="HK Modular"/>
                <a:sym typeface="HK Modular"/>
              </a:rPr>
              <a:t>POINTS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8684563" y="5265226"/>
            <a:ext cx="1261615" cy="1821230"/>
          </a:xfrm>
          <a:custGeom>
            <a:avLst/>
            <a:gdLst/>
            <a:ahLst/>
            <a:cxnLst/>
            <a:rect r="r" b="b" t="t" l="l"/>
            <a:pathLst>
              <a:path h="1821230" w="1261615">
                <a:moveTo>
                  <a:pt x="0" y="0"/>
                </a:moveTo>
                <a:lnTo>
                  <a:pt x="1261615" y="0"/>
                </a:lnTo>
                <a:lnTo>
                  <a:pt x="1261615" y="1821230"/>
                </a:lnTo>
                <a:lnTo>
                  <a:pt x="0" y="18212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5590886" y="2477303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-596948" y="894721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3271261" y="192230"/>
            <a:ext cx="3433272" cy="836470"/>
          </a:xfrm>
          <a:custGeom>
            <a:avLst/>
            <a:gdLst/>
            <a:ahLst/>
            <a:cxnLst/>
            <a:rect r="r" b="b" t="t" l="l"/>
            <a:pathLst>
              <a:path h="836470" w="3433272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2675" y="1028700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26134" y="249696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34" y="3377212"/>
            <a:ext cx="1746332" cy="892217"/>
          </a:xfrm>
          <a:custGeom>
            <a:avLst/>
            <a:gdLst/>
            <a:ahLst/>
            <a:cxnLst/>
            <a:rect r="r" b="b" t="t" l="l"/>
            <a:pathLst>
              <a:path h="892217" w="1746332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8858" y="6557589"/>
            <a:ext cx="1136039" cy="2132497"/>
          </a:xfrm>
          <a:custGeom>
            <a:avLst/>
            <a:gdLst/>
            <a:ahLst/>
            <a:cxnLst/>
            <a:rect r="r" b="b" t="t" l="l"/>
            <a:pathLst>
              <a:path h="2132497" w="1136039">
                <a:moveTo>
                  <a:pt x="0" y="0"/>
                </a:moveTo>
                <a:lnTo>
                  <a:pt x="1136039" y="0"/>
                </a:lnTo>
                <a:lnTo>
                  <a:pt x="1136039" y="2132497"/>
                </a:lnTo>
                <a:lnTo>
                  <a:pt x="0" y="213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279755" y="7068633"/>
            <a:ext cx="1485840" cy="1621452"/>
          </a:xfrm>
          <a:custGeom>
            <a:avLst/>
            <a:gdLst/>
            <a:ahLst/>
            <a:cxnLst/>
            <a:rect r="r" b="b" t="t" l="l"/>
            <a:pathLst>
              <a:path h="1621452" w="1485840">
                <a:moveTo>
                  <a:pt x="1485840" y="0"/>
                </a:moveTo>
                <a:lnTo>
                  <a:pt x="0" y="0"/>
                </a:lnTo>
                <a:lnTo>
                  <a:pt x="0" y="1621453"/>
                </a:lnTo>
                <a:lnTo>
                  <a:pt x="1485840" y="1621453"/>
                </a:lnTo>
                <a:lnTo>
                  <a:pt x="148584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6309" y="8321555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140355" y="1761179"/>
            <a:ext cx="15564139" cy="4940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Цель верификации - обеспечение гарантий того, что отобранное промежуточное программное изделие или конечная продукция отвечает специфицированным требованиям.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Верификация программных продуктов представляет собой проверку готового продукта или его промежуточных версий на соответствие исходным требованиям. При этом подразумевается не только тестирование самой программы, но и аудит проекта, пользовательской и технической документации.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022675" y="1028700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226134" y="249696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55534" y="3377212"/>
            <a:ext cx="1746332" cy="892217"/>
          </a:xfrm>
          <a:custGeom>
            <a:avLst/>
            <a:gdLst/>
            <a:ahLst/>
            <a:cxnLst/>
            <a:rect r="r" b="b" t="t" l="l"/>
            <a:pathLst>
              <a:path h="892217" w="1746332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98858" y="6557589"/>
            <a:ext cx="1136039" cy="2132497"/>
          </a:xfrm>
          <a:custGeom>
            <a:avLst/>
            <a:gdLst/>
            <a:ahLst/>
            <a:cxnLst/>
            <a:rect r="r" b="b" t="t" l="l"/>
            <a:pathLst>
              <a:path h="2132497" w="1136039">
                <a:moveTo>
                  <a:pt x="0" y="0"/>
                </a:moveTo>
                <a:lnTo>
                  <a:pt x="1136039" y="0"/>
                </a:lnTo>
                <a:lnTo>
                  <a:pt x="1136039" y="2132497"/>
                </a:lnTo>
                <a:lnTo>
                  <a:pt x="0" y="213249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0">
            <a:off x="15279755" y="7068633"/>
            <a:ext cx="1485840" cy="1621452"/>
          </a:xfrm>
          <a:custGeom>
            <a:avLst/>
            <a:gdLst/>
            <a:ahLst/>
            <a:cxnLst/>
            <a:rect r="r" b="b" t="t" l="l"/>
            <a:pathLst>
              <a:path h="1621452" w="1485840">
                <a:moveTo>
                  <a:pt x="1485840" y="0"/>
                </a:moveTo>
                <a:lnTo>
                  <a:pt x="0" y="0"/>
                </a:lnTo>
                <a:lnTo>
                  <a:pt x="0" y="1621453"/>
                </a:lnTo>
                <a:lnTo>
                  <a:pt x="1485840" y="1621453"/>
                </a:lnTo>
                <a:lnTo>
                  <a:pt x="148584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776309" y="8321555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901866" y="386383"/>
            <a:ext cx="15564139" cy="679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К тестированию относятся отладка, контроль и испытание.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Отладка — тестирование программного кода на этапе разработки программного обеспечения.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Контроль — поиск ошибок при выполнении программ в тестовой или моделируемой среде. 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Испытание — попытка найти ошибки при выполнении программы в реальной среде.</a:t>
            </a:r>
          </a:p>
          <a:p>
            <a:pPr algn="l">
              <a:lnSpc>
                <a:spcPts val="4900"/>
              </a:lnSpc>
            </a:pP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Но что делать, если найдены ошибки при испытании?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Приведите примеры испытаний из жизни…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144000" y="-9450543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true" flipV="false" rot="0">
            <a:off x="14168012" y="0"/>
            <a:ext cx="2830804" cy="3620796"/>
          </a:xfrm>
          <a:custGeom>
            <a:avLst/>
            <a:gdLst/>
            <a:ahLst/>
            <a:cxnLst/>
            <a:rect r="r" b="b" t="t" l="l"/>
            <a:pathLst>
              <a:path h="3620796" w="2830804">
                <a:moveTo>
                  <a:pt x="2830804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4" y="3620796"/>
                </a:lnTo>
                <a:lnTo>
                  <a:pt x="2830804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02415" y="-1010220"/>
            <a:ext cx="2231249" cy="2853923"/>
          </a:xfrm>
          <a:custGeom>
            <a:avLst/>
            <a:gdLst/>
            <a:ahLst/>
            <a:cxnLst/>
            <a:rect r="r" b="b" t="t" l="l"/>
            <a:pathLst>
              <a:path h="2853923" w="2231249">
                <a:moveTo>
                  <a:pt x="0" y="0"/>
                </a:moveTo>
                <a:lnTo>
                  <a:pt x="2231249" y="0"/>
                </a:lnTo>
                <a:lnTo>
                  <a:pt x="2231249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7206868" y="4245778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2" y="0"/>
                </a:lnTo>
                <a:lnTo>
                  <a:pt x="1081132" y="1081132"/>
                </a:lnTo>
                <a:lnTo>
                  <a:pt x="0" y="1081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718734" y="1269832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2" y="0"/>
                </a:lnTo>
                <a:lnTo>
                  <a:pt x="1081132" y="1081132"/>
                </a:lnTo>
                <a:lnTo>
                  <a:pt x="0" y="108113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41051" y="1734198"/>
            <a:ext cx="17746949" cy="746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1.Тестовые данные – входы, которые используются для проверки системы.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2.Тестовая ситуация (test case) – входы для проверки системы и предполагаемые выходы в зависимости от входов, если система работает в соответствии с ее спецификацией требований.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3.Хорошая тестовая ситуация – та ситуация, которая обладает большой вероятностью обнаружения пока еще необнаруженной ошибки.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4.Удачный тест - тест, который обнаруживает пока еще необнаруженную ошибку.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5.Ошибка - действие программиста на этапе разработки, которое приводит к тому, что в программном обеспечении содержится внутренний дефект, который в процессе работы программы может привести к неправильному результату.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6.Отказ – непредсказуемое поведение системы, приводящее к неожидаемому результату, которое могло быть вызвано дефектами, содержащимся в ней.</a:t>
            </a:r>
          </a:p>
          <a:p>
            <a:pPr algn="l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7.Баг – отклонение фактического результата от ожидаемого результата.</a:t>
            </a:r>
          </a:p>
          <a:p>
            <a:pPr algn="l">
              <a:lnSpc>
                <a:spcPts val="42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2432" y="1608474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050" y="593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5848" y="5974603"/>
            <a:ext cx="4756305" cy="1065242"/>
          </a:xfrm>
          <a:custGeom>
            <a:avLst/>
            <a:gdLst/>
            <a:ahLst/>
            <a:cxnLst/>
            <a:rect r="r" b="b" t="t" l="l"/>
            <a:pathLst>
              <a:path h="1065242" w="4756305">
                <a:moveTo>
                  <a:pt x="0" y="0"/>
                </a:moveTo>
                <a:lnTo>
                  <a:pt x="4756304" y="0"/>
                </a:lnTo>
                <a:lnTo>
                  <a:pt x="4756304" y="1065242"/>
                </a:lnTo>
                <a:lnTo>
                  <a:pt x="0" y="106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629761">
            <a:off x="10650540" y="6968379"/>
            <a:ext cx="984652" cy="1246254"/>
            <a:chOff x="0" y="0"/>
            <a:chExt cx="1457960" cy="184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85458" y="5703094"/>
            <a:ext cx="3686262" cy="13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</a:pPr>
            <a:r>
              <a:rPr lang="en-US" sz="6997">
                <a:solidFill>
                  <a:srgbClr val="F2FCFC"/>
                </a:solidFill>
                <a:latin typeface="SuperDario"/>
                <a:ea typeface="SuperDario"/>
                <a:cs typeface="SuperDario"/>
                <a:sym typeface="SuperDario"/>
              </a:rPr>
              <a:t>EASY LEVEL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460125" y="592380"/>
            <a:ext cx="11058272" cy="5917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</a:pPr>
            <a:r>
              <a:rPr lang="en-US" sz="561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ОБЕСПЕЧЕНИЕ КАЧЕСТВА И ТЕСТИРОВАНИЕ ПРОГРАММНОГО ОБЕСПЕЧЕНИЯ. ОСНОВНЫЕ ПОНЯТИЯ И ОПРЕДЕЛЕНИЯ.</a:t>
            </a:r>
          </a:p>
          <a:p>
            <a:pPr algn="ctr" marL="0" indent="0" lvl="0">
              <a:lnSpc>
                <a:spcPts val="7854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980761" y="-1068184"/>
            <a:ext cx="2830804" cy="3620796"/>
          </a:xfrm>
          <a:custGeom>
            <a:avLst/>
            <a:gdLst/>
            <a:ahLst/>
            <a:cxnLst/>
            <a:rect r="r" b="b" t="t" l="l"/>
            <a:pathLst>
              <a:path h="3620796" w="2830804">
                <a:moveTo>
                  <a:pt x="2830803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3" y="3620796"/>
                </a:lnTo>
                <a:lnTo>
                  <a:pt x="28308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75097" y="7308762"/>
            <a:ext cx="1598782" cy="2664636"/>
          </a:xfrm>
          <a:custGeom>
            <a:avLst/>
            <a:gdLst/>
            <a:ahLst/>
            <a:cxnLst/>
            <a:rect r="r" b="b" t="t" l="l"/>
            <a:pathLst>
              <a:path h="2664636" w="1598782">
                <a:moveTo>
                  <a:pt x="0" y="0"/>
                </a:moveTo>
                <a:lnTo>
                  <a:pt x="1598782" y="0"/>
                </a:lnTo>
                <a:lnTo>
                  <a:pt x="1598782" y="2664636"/>
                </a:lnTo>
                <a:lnTo>
                  <a:pt x="0" y="266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509" y="355801"/>
            <a:ext cx="2231249" cy="2853923"/>
          </a:xfrm>
          <a:custGeom>
            <a:avLst/>
            <a:gdLst/>
            <a:ahLst/>
            <a:cxnLst/>
            <a:rect r="r" b="b" t="t" l="l"/>
            <a:pathLst>
              <a:path h="2853923" w="2231249">
                <a:moveTo>
                  <a:pt x="0" y="0"/>
                </a:moveTo>
                <a:lnTo>
                  <a:pt x="2231248" y="0"/>
                </a:lnTo>
                <a:lnTo>
                  <a:pt x="2231248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4076" y="1843405"/>
            <a:ext cx="16299803" cy="67976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Качество программного обеспечения (Software Quality) - это степень, в которой ПО обладает требуемой комбинацией свойств.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Качество программного обеспечения (Software Quality) - это совокупность характеристик ПО, относящихся к его способности удовлетворять установленные и предполагаемые потребности.</a:t>
            </a:r>
          </a:p>
          <a:p>
            <a:pPr algn="l">
              <a:lnSpc>
                <a:spcPts val="4900"/>
              </a:lnSpc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 Обеспечение качества (Quality Assurance - QA) - это совокупность мероприятий, охватывающих все технологические этапы разработки, выпуска и эксплуатации ПО информационных систем, предпринимаемых на разных стадиях жизненного цикла ПО для обеспечения требуемого уровня качества выпускаемого продукта.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434120" y="3404686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19"/>
                </a:lnTo>
                <a:lnTo>
                  <a:pt x="0" y="61539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46760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71450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4782800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2986055" y="6396460"/>
            <a:ext cx="1724806" cy="3162144"/>
          </a:xfrm>
          <a:custGeom>
            <a:avLst/>
            <a:gdLst/>
            <a:ahLst/>
            <a:cxnLst/>
            <a:rect r="r" b="b" t="t" l="l"/>
            <a:pathLst>
              <a:path h="3162144" w="1724806">
                <a:moveTo>
                  <a:pt x="0" y="0"/>
                </a:moveTo>
                <a:lnTo>
                  <a:pt x="1724807" y="0"/>
                </a:lnTo>
                <a:lnTo>
                  <a:pt x="1724807" y="3162145"/>
                </a:lnTo>
                <a:lnTo>
                  <a:pt x="0" y="316214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5013158" y="7786228"/>
            <a:ext cx="1624142" cy="1772377"/>
          </a:xfrm>
          <a:custGeom>
            <a:avLst/>
            <a:gdLst/>
            <a:ahLst/>
            <a:cxnLst/>
            <a:rect r="r" b="b" t="t" l="l"/>
            <a:pathLst>
              <a:path h="1772377" w="1624142">
                <a:moveTo>
                  <a:pt x="0" y="0"/>
                </a:moveTo>
                <a:lnTo>
                  <a:pt x="1624142" y="0"/>
                </a:lnTo>
                <a:lnTo>
                  <a:pt x="1624142" y="1772377"/>
                </a:lnTo>
                <a:lnTo>
                  <a:pt x="0" y="1772377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5400000">
            <a:off x="6831922" y="-2391882"/>
            <a:ext cx="5163689" cy="13526875"/>
            <a:chOff x="0" y="0"/>
            <a:chExt cx="5584973" cy="1463047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5584972" cy="14630476"/>
            </a:xfrm>
            <a:custGeom>
              <a:avLst/>
              <a:gdLst/>
              <a:ahLst/>
              <a:cxnLst/>
              <a:rect r="r" b="b" t="t" l="l"/>
              <a:pathLst>
                <a:path h="14630476" w="5584972">
                  <a:moveTo>
                    <a:pt x="4878853" y="12140153"/>
                  </a:moveTo>
                  <a:lnTo>
                    <a:pt x="4878853" y="0"/>
                  </a:lnTo>
                  <a:lnTo>
                    <a:pt x="0" y="0"/>
                  </a:lnTo>
                  <a:lnTo>
                    <a:pt x="0" y="14630476"/>
                  </a:lnTo>
                  <a:lnTo>
                    <a:pt x="4878853" y="14630476"/>
                  </a:lnTo>
                  <a:lnTo>
                    <a:pt x="4878853" y="12735635"/>
                  </a:lnTo>
                  <a:lnTo>
                    <a:pt x="5584972" y="12444805"/>
                  </a:lnTo>
                  <a:lnTo>
                    <a:pt x="4878853" y="12140153"/>
                  </a:lnTo>
                  <a:close/>
                </a:path>
              </a:pathLst>
            </a:custGeom>
            <a:solidFill>
              <a:srgbClr val="F0F9FF"/>
            </a:solid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3069934" y="1667675"/>
            <a:ext cx="1122590" cy="1016455"/>
          </a:xfrm>
          <a:custGeom>
            <a:avLst/>
            <a:gdLst/>
            <a:ahLst/>
            <a:cxnLst/>
            <a:rect r="r" b="b" t="t" l="l"/>
            <a:pathLst>
              <a:path h="1016455" w="1122590">
                <a:moveTo>
                  <a:pt x="0" y="0"/>
                </a:moveTo>
                <a:lnTo>
                  <a:pt x="1122590" y="0"/>
                </a:lnTo>
                <a:lnTo>
                  <a:pt x="1122590" y="1016454"/>
                </a:lnTo>
                <a:lnTo>
                  <a:pt x="0" y="101645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2428071" y="355567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8" y="0"/>
                </a:lnTo>
                <a:lnTo>
                  <a:pt x="4936168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336215" y="8244140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665921" y="8244140"/>
            <a:ext cx="716405" cy="716405"/>
          </a:xfrm>
          <a:custGeom>
            <a:avLst/>
            <a:gdLst/>
            <a:ahLst/>
            <a:cxnLst/>
            <a:rect r="r" b="b" t="t" l="l"/>
            <a:pathLst>
              <a:path h="716405" w="716405">
                <a:moveTo>
                  <a:pt x="0" y="0"/>
                </a:moveTo>
                <a:lnTo>
                  <a:pt x="716405" y="0"/>
                </a:lnTo>
                <a:lnTo>
                  <a:pt x="716405" y="716405"/>
                </a:lnTo>
                <a:lnTo>
                  <a:pt x="0" y="7164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24897" y="2047039"/>
            <a:ext cx="868805" cy="868805"/>
          </a:xfrm>
          <a:custGeom>
            <a:avLst/>
            <a:gdLst/>
            <a:ahLst/>
            <a:cxnLst/>
            <a:rect r="r" b="b" t="t" l="l"/>
            <a:pathLst>
              <a:path h="868805" w="868805">
                <a:moveTo>
                  <a:pt x="0" y="0"/>
                </a:moveTo>
                <a:lnTo>
                  <a:pt x="868806" y="0"/>
                </a:lnTo>
                <a:lnTo>
                  <a:pt x="868806" y="868805"/>
                </a:lnTo>
                <a:lnTo>
                  <a:pt x="0" y="86880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2650329" y="3017614"/>
            <a:ext cx="13119517" cy="29508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>
                <a:solidFill>
                  <a:srgbClr val="000000"/>
                </a:solidFill>
                <a:latin typeface="Anonymous Pro"/>
                <a:ea typeface="Anonymous Pro"/>
                <a:cs typeface="Anonymous Pro"/>
                <a:sym typeface="Anonymous Pro"/>
              </a:rPr>
              <a:t>Тестирование программного обеспечения — процесс анализа программного средства и сопутствующей документации с целью выявления дефектов и повышения качества продукта. 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3364104" y="2382662"/>
            <a:ext cx="10267125" cy="821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35"/>
              </a:lnSpc>
            </a:pPr>
            <a:r>
              <a:rPr lang="en-US" sz="481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ТЕСТИРОВАНИЕ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222375"/>
            <a:ext cx="17259300" cy="803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Контроль качества (Quality Control - QC) - это совокупность действий, проводимых над продуктом в процессе разработки для получения информации о его актуальном состоянии в разрезах: "готовность продукта к выпуску", "соответствие зафиксированным требованиям", "соответствие заявленному уровню качества продукта".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Тестирование ПО (Software Testing) - это одна из техник контроля качества, включающая в себя активности по планированию работ (Test Management), проектированию тестов (Test Design), выполнению тестирования (Test Execution) и анализу полученных результатов (Test Analysis).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Верификация (verification) - это процесс оценки системы или её компонентов с целью определения, удовлетворяют ли результаты текущего этапа разработки условиям, сформированным в начале этого этапа. 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52432" y="1271324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2432" y="4062368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2" y="0"/>
                </a:lnTo>
                <a:lnTo>
                  <a:pt x="1081132" y="1081132"/>
                </a:lnTo>
                <a:lnTo>
                  <a:pt x="0" y="10811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52432" y="7075177"/>
            <a:ext cx="1081132" cy="1081132"/>
          </a:xfrm>
          <a:custGeom>
            <a:avLst/>
            <a:gdLst/>
            <a:ahLst/>
            <a:cxnLst/>
            <a:rect r="r" b="b" t="t" l="l"/>
            <a:pathLst>
              <a:path h="1081132" w="1081132">
                <a:moveTo>
                  <a:pt x="0" y="0"/>
                </a:moveTo>
                <a:lnTo>
                  <a:pt x="1081132" y="0"/>
                </a:lnTo>
                <a:lnTo>
                  <a:pt x="1081132" y="1081133"/>
                </a:lnTo>
                <a:lnTo>
                  <a:pt x="0" y="10811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1109933"/>
            <a:ext cx="17259300" cy="8035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Валидация (validation) - это определение соответствия разрабатываемого ПО ожиданиям и потребностям пользователя, требованиям к системе.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План Тестирования (Test Plan) - это документ, который описывает весь объем работ по тестированию, начиная с описания объекта, стратегии, расписания, критериев начала и окончания тестирования до необходимого в процессе работы оборудования, специальных знаний, а также оценки рисков с вариантами их разрешения.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Тест дизайн (Test Design) - это этап процесса тестирования ПО, на котором проектируются и создаются тестовые случаи (тест-кейсы), в соответствии с определенными ранее критериями качества и целями тестирования.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65714" y="1043010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65714" y="2797686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5714" y="6466664"/>
            <a:ext cx="862986" cy="862986"/>
          </a:xfrm>
          <a:custGeom>
            <a:avLst/>
            <a:gdLst/>
            <a:ahLst/>
            <a:cxnLst/>
            <a:rect r="r" b="b" t="t" l="l"/>
            <a:pathLst>
              <a:path h="862986" w="862986">
                <a:moveTo>
                  <a:pt x="0" y="0"/>
                </a:moveTo>
                <a:lnTo>
                  <a:pt x="862986" y="0"/>
                </a:lnTo>
                <a:lnTo>
                  <a:pt x="862986" y="862986"/>
                </a:lnTo>
                <a:lnTo>
                  <a:pt x="0" y="86298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773265" y="139700"/>
            <a:ext cx="17259300" cy="9912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Тестовый случай (Test Case) - это артефакт, описывающий совокупность шагов, конкретных условий и параметров, необходимых для проверки реализации тестируемой функции или её части.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Баг/Дефект Репорт (Bug Report) - это документ, описывающий ситуацию или последовательность действий, приведшую к некорректной работе объекта тестирования с указанием причин и ожидаемого результата.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Тестовое Покрытие (Test Coverage) - это одна из метрик оценки качества тестирования, представляющая из себя плотность покрытия тестами требований либо исполняемого кода.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</a:rPr>
              <a:t>Детализация Тест-Кейсов (Test Case Specification) - это уровень детализации описания тестовых шагов и требуемого результата, при котором обеспечивается разумное соотношение времени прохождения к тестовому покрытию.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0" y="234950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0" y="2718990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5143500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0" y="7629858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8641080"/>
            <a:ext cx="9144000" cy="1645920"/>
          </a:xfrm>
          <a:custGeom>
            <a:avLst/>
            <a:gdLst/>
            <a:ahLst/>
            <a:cxnLst/>
            <a:rect r="r" b="b" t="t" l="l"/>
            <a:pathLst>
              <a:path h="1645920" w="9144000">
                <a:moveTo>
                  <a:pt x="0" y="0"/>
                </a:moveTo>
                <a:lnTo>
                  <a:pt x="9144000" y="0"/>
                </a:lnTo>
                <a:lnTo>
                  <a:pt x="9144000" y="1645920"/>
                </a:lnTo>
                <a:lnTo>
                  <a:pt x="0" y="164592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true" flipV="false" rot="0">
            <a:off x="14980761" y="-1068184"/>
            <a:ext cx="2830804" cy="3620796"/>
          </a:xfrm>
          <a:custGeom>
            <a:avLst/>
            <a:gdLst/>
            <a:ahLst/>
            <a:cxnLst/>
            <a:rect r="r" b="b" t="t" l="l"/>
            <a:pathLst>
              <a:path h="3620796" w="2830804">
                <a:moveTo>
                  <a:pt x="2830803" y="0"/>
                </a:moveTo>
                <a:lnTo>
                  <a:pt x="0" y="0"/>
                </a:lnTo>
                <a:lnTo>
                  <a:pt x="0" y="3620796"/>
                </a:lnTo>
                <a:lnTo>
                  <a:pt x="2830803" y="3620796"/>
                </a:lnTo>
                <a:lnTo>
                  <a:pt x="2830803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875097" y="7308762"/>
            <a:ext cx="1598782" cy="2664636"/>
          </a:xfrm>
          <a:custGeom>
            <a:avLst/>
            <a:gdLst/>
            <a:ahLst/>
            <a:cxnLst/>
            <a:rect r="r" b="b" t="t" l="l"/>
            <a:pathLst>
              <a:path h="2664636" w="1598782">
                <a:moveTo>
                  <a:pt x="0" y="0"/>
                </a:moveTo>
                <a:lnTo>
                  <a:pt x="1598782" y="0"/>
                </a:lnTo>
                <a:lnTo>
                  <a:pt x="1598782" y="2664636"/>
                </a:lnTo>
                <a:lnTo>
                  <a:pt x="0" y="266463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9509" y="355801"/>
            <a:ext cx="2231249" cy="2853923"/>
          </a:xfrm>
          <a:custGeom>
            <a:avLst/>
            <a:gdLst/>
            <a:ahLst/>
            <a:cxnLst/>
            <a:rect r="r" b="b" t="t" l="l"/>
            <a:pathLst>
              <a:path h="2853923" w="2231249">
                <a:moveTo>
                  <a:pt x="0" y="0"/>
                </a:moveTo>
                <a:lnTo>
                  <a:pt x="2231248" y="0"/>
                </a:lnTo>
                <a:lnTo>
                  <a:pt x="2231248" y="2853923"/>
                </a:lnTo>
                <a:lnTo>
                  <a:pt x="0" y="285392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712624" y="3254375"/>
            <a:ext cx="13961864" cy="4321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Время Прохождения Тест Кейса(Test Case Pass Time) - это время от начала прохождения шагов тест-кейса до получения результата теста.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Требование (Requirement) – потребность или ожидание,</a:t>
            </a:r>
          </a:p>
          <a:p>
            <a:pPr algn="l">
              <a:lnSpc>
                <a:spcPts val="4900"/>
              </a:lnSpc>
              <a:spcBef>
                <a:spcPct val="0"/>
              </a:spcBef>
            </a:pPr>
            <a:r>
              <a:rPr lang="en-US" sz="3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которое установлено. Обычно предполагается или является обязательным.</a:t>
            </a:r>
          </a:p>
        </p:txBody>
      </p:sp>
      <p:grpSp>
        <p:nvGrpSpPr>
          <p:cNvPr name="Group 8" id="8"/>
          <p:cNvGrpSpPr>
            <a:grpSpLocks noChangeAspect="true"/>
          </p:cNvGrpSpPr>
          <p:nvPr/>
        </p:nvGrpSpPr>
        <p:grpSpPr>
          <a:xfrm rot="5179503">
            <a:off x="1185933" y="3486609"/>
            <a:ext cx="984652" cy="1246254"/>
            <a:chOff x="0" y="0"/>
            <a:chExt cx="1457960" cy="184531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grpSp>
        <p:nvGrpSpPr>
          <p:cNvPr name="Group 11" id="11"/>
          <p:cNvGrpSpPr>
            <a:grpSpLocks noChangeAspect="true"/>
          </p:cNvGrpSpPr>
          <p:nvPr/>
        </p:nvGrpSpPr>
        <p:grpSpPr>
          <a:xfrm rot="5296791">
            <a:off x="1170156" y="6017908"/>
            <a:ext cx="984652" cy="1246254"/>
            <a:chOff x="0" y="0"/>
            <a:chExt cx="1457960" cy="184531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13" id="13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</p:spTree>
  </p:cSld>
  <p:clrMapOvr>
    <a:masterClrMapping/>
  </p:clrMapOvr>
</p:sld>
</file>

<file path=ppt/slides/slide4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5471885" y="6391386"/>
            <a:ext cx="13396040" cy="3263762"/>
          </a:xfrm>
          <a:custGeom>
            <a:avLst/>
            <a:gdLst/>
            <a:ahLst/>
            <a:cxnLst/>
            <a:rect r="r" b="b" t="t" l="l"/>
            <a:pathLst>
              <a:path h="3263762" w="13396040">
                <a:moveTo>
                  <a:pt x="0" y="0"/>
                </a:moveTo>
                <a:lnTo>
                  <a:pt x="13396040" y="0"/>
                </a:lnTo>
                <a:lnTo>
                  <a:pt x="13396040" y="3263762"/>
                </a:lnTo>
                <a:lnTo>
                  <a:pt x="0" y="326376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722432" y="1608474"/>
            <a:ext cx="4773054" cy="1162890"/>
          </a:xfrm>
          <a:custGeom>
            <a:avLst/>
            <a:gdLst/>
            <a:ahLst/>
            <a:cxnLst/>
            <a:rect r="r" b="b" t="t" l="l"/>
            <a:pathLst>
              <a:path h="1162890" w="4773054">
                <a:moveTo>
                  <a:pt x="0" y="0"/>
                </a:moveTo>
                <a:lnTo>
                  <a:pt x="4773054" y="0"/>
                </a:lnTo>
                <a:lnTo>
                  <a:pt x="4773054" y="1162890"/>
                </a:lnTo>
                <a:lnTo>
                  <a:pt x="0" y="1162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567050" y="593363"/>
            <a:ext cx="4166503" cy="1015112"/>
          </a:xfrm>
          <a:custGeom>
            <a:avLst/>
            <a:gdLst/>
            <a:ahLst/>
            <a:cxnLst/>
            <a:rect r="r" b="b" t="t" l="l"/>
            <a:pathLst>
              <a:path h="1015112" w="4166503">
                <a:moveTo>
                  <a:pt x="0" y="0"/>
                </a:moveTo>
                <a:lnTo>
                  <a:pt x="4166503" y="0"/>
                </a:lnTo>
                <a:lnTo>
                  <a:pt x="4166503" y="1015111"/>
                </a:lnTo>
                <a:lnTo>
                  <a:pt x="0" y="101511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1142866" y="5601590"/>
            <a:ext cx="12232868" cy="5538153"/>
          </a:xfrm>
          <a:custGeom>
            <a:avLst/>
            <a:gdLst/>
            <a:ahLst/>
            <a:cxnLst/>
            <a:rect r="r" b="b" t="t" l="l"/>
            <a:pathLst>
              <a:path h="5538153" w="12232868">
                <a:moveTo>
                  <a:pt x="0" y="0"/>
                </a:moveTo>
                <a:lnTo>
                  <a:pt x="12232868" y="0"/>
                </a:lnTo>
                <a:lnTo>
                  <a:pt x="12232868" y="5538153"/>
                </a:lnTo>
                <a:lnTo>
                  <a:pt x="0" y="55381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6765848" y="5974603"/>
            <a:ext cx="4756305" cy="1065242"/>
          </a:xfrm>
          <a:custGeom>
            <a:avLst/>
            <a:gdLst/>
            <a:ahLst/>
            <a:cxnLst/>
            <a:rect r="r" b="b" t="t" l="l"/>
            <a:pathLst>
              <a:path h="1065242" w="4756305">
                <a:moveTo>
                  <a:pt x="0" y="0"/>
                </a:moveTo>
                <a:lnTo>
                  <a:pt x="4756304" y="0"/>
                </a:lnTo>
                <a:lnTo>
                  <a:pt x="4756304" y="1065242"/>
                </a:lnTo>
                <a:lnTo>
                  <a:pt x="0" y="10652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-1629761">
            <a:off x="10650540" y="6968379"/>
            <a:ext cx="984652" cy="1246254"/>
            <a:chOff x="0" y="0"/>
            <a:chExt cx="1457960" cy="184531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E9EEF1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5B52"/>
            </a:solid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7285458" y="5703094"/>
            <a:ext cx="3686262" cy="1336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795"/>
              </a:lnSpc>
            </a:pPr>
            <a:r>
              <a:rPr lang="en-US" sz="6997">
                <a:solidFill>
                  <a:srgbClr val="F2FCFC"/>
                </a:solidFill>
                <a:latin typeface="SuperDario"/>
                <a:ea typeface="SuperDario"/>
                <a:cs typeface="SuperDario"/>
                <a:sym typeface="SuperDario"/>
              </a:rPr>
              <a:t>EASY LEVEL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3599453" y="1503699"/>
            <a:ext cx="11058272" cy="39322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</a:pPr>
            <a:r>
              <a:rPr lang="en-US" sz="561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КАЧЕСТВО ПО. ХАРАКТЕРИСТИКИ </a:t>
            </a:r>
          </a:p>
          <a:p>
            <a:pPr algn="ctr" marL="0" indent="0" lvl="0">
              <a:lnSpc>
                <a:spcPts val="7854"/>
              </a:lnSpc>
              <a:spcBef>
                <a:spcPct val="0"/>
              </a:spcBef>
            </a:pPr>
            <a:r>
              <a:rPr lang="en-US" sz="5610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качества ПО. Модель качества ПО</a:t>
            </a:r>
          </a:p>
        </p:txBody>
      </p:sp>
    </p:spTree>
  </p:cSld>
  <p:clrMapOvr>
    <a:masterClrMapping/>
  </p:clrMapOvr>
</p:sld>
</file>

<file path=ppt/slides/slide4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578491"/>
            <a:ext cx="18844206" cy="9130018"/>
          </a:xfrm>
          <a:custGeom>
            <a:avLst/>
            <a:gdLst/>
            <a:ahLst/>
            <a:cxnLst/>
            <a:rect r="r" b="b" t="t" l="l"/>
            <a:pathLst>
              <a:path h="9130018" w="18844206">
                <a:moveTo>
                  <a:pt x="0" y="0"/>
                </a:moveTo>
                <a:lnTo>
                  <a:pt x="18844206" y="0"/>
                </a:lnTo>
                <a:lnTo>
                  <a:pt x="18844206" y="9130018"/>
                </a:lnTo>
                <a:lnTo>
                  <a:pt x="0" y="913001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080" y="156438"/>
            <a:ext cx="17362831" cy="10130562"/>
          </a:xfrm>
          <a:custGeom>
            <a:avLst/>
            <a:gdLst/>
            <a:ahLst/>
            <a:cxnLst/>
            <a:rect r="r" b="b" t="t" l="l"/>
            <a:pathLst>
              <a:path h="10130562" w="17362831">
                <a:moveTo>
                  <a:pt x="0" y="0"/>
                </a:moveTo>
                <a:lnTo>
                  <a:pt x="17362832" y="0"/>
                </a:lnTo>
                <a:lnTo>
                  <a:pt x="17362832" y="10130562"/>
                </a:lnTo>
                <a:lnTo>
                  <a:pt x="0" y="101305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2305" y="1405402"/>
            <a:ext cx="17431605" cy="8410211"/>
          </a:xfrm>
          <a:custGeom>
            <a:avLst/>
            <a:gdLst/>
            <a:ahLst/>
            <a:cxnLst/>
            <a:rect r="r" b="b" t="t" l="l"/>
            <a:pathLst>
              <a:path h="8410211" w="17431605">
                <a:moveTo>
                  <a:pt x="0" y="0"/>
                </a:moveTo>
                <a:lnTo>
                  <a:pt x="17431605" y="0"/>
                </a:lnTo>
                <a:lnTo>
                  <a:pt x="17431605" y="8410211"/>
                </a:lnTo>
                <a:lnTo>
                  <a:pt x="0" y="841021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062021" y="-104775"/>
            <a:ext cx="13740051" cy="9528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54"/>
              </a:lnSpc>
              <a:spcBef>
                <a:spcPct val="0"/>
              </a:spcBef>
            </a:pPr>
            <a:r>
              <a:rPr lang="en-US" sz="561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УРОВНИ ВОЗНИКНОВЕНИЯ ДЕФЕКТОВ</a:t>
            </a:r>
          </a:p>
        </p:txBody>
      </p:sp>
    </p:spTree>
  </p:cSld>
  <p:clrMapOvr>
    <a:masterClrMapping/>
  </p:clrMapOvr>
</p:sld>
</file>

<file path=ppt/slides/slide4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321961" y="-9450543"/>
            <a:ext cx="15976849" cy="15976849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28575"/>
              <a:ext cx="660400" cy="708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 marL="0" indent="0" lvl="0">
                <a:lnSpc>
                  <a:spcPts val="3214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5126343" y="-817201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1"/>
                </a:lnTo>
                <a:lnTo>
                  <a:pt x="0" y="17189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724373" y="169249"/>
            <a:ext cx="3796770" cy="1718901"/>
          </a:xfrm>
          <a:custGeom>
            <a:avLst/>
            <a:gdLst/>
            <a:ahLst/>
            <a:cxnLst/>
            <a:rect r="r" b="b" t="t" l="l"/>
            <a:pathLst>
              <a:path h="1718901" w="3796770">
                <a:moveTo>
                  <a:pt x="0" y="0"/>
                </a:moveTo>
                <a:lnTo>
                  <a:pt x="3796770" y="0"/>
                </a:lnTo>
                <a:lnTo>
                  <a:pt x="3796770" y="1718902"/>
                </a:lnTo>
                <a:lnTo>
                  <a:pt x="0" y="171890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253345" y="0"/>
            <a:ext cx="3433272" cy="836470"/>
          </a:xfrm>
          <a:custGeom>
            <a:avLst/>
            <a:gdLst/>
            <a:ahLst/>
            <a:cxnLst/>
            <a:rect r="r" b="b" t="t" l="l"/>
            <a:pathLst>
              <a:path h="836470" w="3433272">
                <a:moveTo>
                  <a:pt x="0" y="0"/>
                </a:moveTo>
                <a:lnTo>
                  <a:pt x="3433272" y="0"/>
                </a:lnTo>
                <a:lnTo>
                  <a:pt x="3433272" y="836470"/>
                </a:lnTo>
                <a:lnTo>
                  <a:pt x="0" y="83647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305287" y="1028700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086" y="3207326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56175" y="5847684"/>
            <a:ext cx="613076" cy="571833"/>
          </a:xfrm>
          <a:custGeom>
            <a:avLst/>
            <a:gdLst/>
            <a:ahLst/>
            <a:cxnLst/>
            <a:rect r="r" b="b" t="t" l="l"/>
            <a:pathLst>
              <a:path h="571833" w="613076">
                <a:moveTo>
                  <a:pt x="0" y="0"/>
                </a:moveTo>
                <a:lnTo>
                  <a:pt x="613076" y="0"/>
                </a:lnTo>
                <a:lnTo>
                  <a:pt x="613076" y="571833"/>
                </a:lnTo>
                <a:lnTo>
                  <a:pt x="0" y="571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174012" y="815975"/>
            <a:ext cx="17113988" cy="8442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hlinkClick r:id="rId10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Ошибки</a:t>
            </a: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1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, допущенные на уровне кодирования приводят к появлению дефектов в готовом продукте. Но на этом уровне баги достаточно легко обнаружить и исправить.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hlinkClick r:id="rId12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Ошибки</a:t>
            </a: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3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, допущенные на уровне проектирования трудно обнаружить. Это можно сделать лишь проведя тщательную сверку со спецификацией. Исправить такие дефекты непросто: нужно заново перерабатывать дизайн продукта. </a:t>
            </a:r>
          </a:p>
          <a:p>
            <a:pPr algn="l">
              <a:lnSpc>
                <a:spcPts val="5599"/>
              </a:lnSpc>
            </a:pPr>
            <a:r>
              <a:rPr lang="en-US" sz="3999">
                <a:solidFill>
                  <a:srgbClr val="000000"/>
                </a:solidFill>
                <a:latin typeface="Arimo Bold"/>
                <a:ea typeface="Arimo Bold"/>
                <a:cs typeface="Arimo Bold"/>
                <a:sym typeface="Arimo Bold"/>
                <a:hlinkClick r:id="rId14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Дефекты</a:t>
            </a:r>
            <a:r>
              <a:rPr lang="en-US" sz="3999">
                <a:solidFill>
                  <a:srgbClr val="000000"/>
                </a:solidFill>
                <a:latin typeface="Arimo"/>
                <a:ea typeface="Arimo"/>
                <a:cs typeface="Arimo"/>
                <a:sym typeface="Arimo"/>
                <a:hlinkClick r:id="rId15" tooltip="https://sergeygavaga.gitbooks.io/kurs-lektsii-testirovanie-programnogo-obespecheni/content/vvedenie-v-testirovanie-zhiznennii-tsikl-produkta-metodologii-razrabotki-programmnogo-obespecheniya.htmlhttps:/topuch.ru/obespechenie-kachestva-i-testirovanie-programmnogo-obespecheni/index.htmlhttps:/ulearn.me/course/testing-2022/https:/gb.ru/blog/testirovanie-programmnogo-obespecheniya/"/>
              </a:rPr>
              <a:t>, заложенные на этапе формирования требований приводят к неправильной разработке и тестированию. Во время тестирования баги не будут обнаружены – программа пройдет все тесты, но программа будет забракована заказчиком.</a:t>
            </a:r>
          </a:p>
          <a:p>
            <a:pPr algn="l">
              <a:lnSpc>
                <a:spcPts val="5599"/>
              </a:lnSpc>
            </a:pPr>
          </a:p>
        </p:txBody>
      </p:sp>
    </p:spTree>
  </p:cSld>
  <p:clrMapOvr>
    <a:masterClrMapping/>
  </p:clrMapOvr>
</p:sld>
</file>

<file path=ppt/slides/slide4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3874" y="1858134"/>
            <a:ext cx="17299306" cy="5562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ПРИЧИНЫ ПОЯВЛЕНИЯ БАГОВ В ПРОГРАММНОМ КОДЕ: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1. НЕДОСТАТОК ИЛИ ОТСУТСТВИЕ ОБЩЕНИЯ В КОМАНДЕ.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2. СЛОЖНОСТЬ ПРОГРАММНОГО ОБЕСПЕЧЕНИЯ. 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3. ИЗМЕНЕНИЯ ТРЕБОВАНИЙ.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4. ПЛОХО ДОКУМЕНТИРОВАННЫЙ КОД.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HK Modular"/>
                <a:ea typeface="HK Modular"/>
                <a:cs typeface="HK Modular"/>
                <a:sym typeface="HK Modular"/>
              </a:rPr>
              <a:t>5. СРЕДСТВА РАЗРАБОТКИ ПО.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12901586" y="6515100"/>
            <a:ext cx="1724806" cy="3162144"/>
          </a:xfrm>
          <a:custGeom>
            <a:avLst/>
            <a:gdLst/>
            <a:ahLst/>
            <a:cxnLst/>
            <a:rect r="r" b="b" t="t" l="l"/>
            <a:pathLst>
              <a:path h="3162144" w="1724806">
                <a:moveTo>
                  <a:pt x="0" y="0"/>
                </a:moveTo>
                <a:lnTo>
                  <a:pt x="1724806" y="0"/>
                </a:lnTo>
                <a:lnTo>
                  <a:pt x="1724806" y="3162144"/>
                </a:lnTo>
                <a:lnTo>
                  <a:pt x="0" y="316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593085" y="3261419"/>
            <a:ext cx="5707760" cy="6153919"/>
          </a:xfrm>
          <a:custGeom>
            <a:avLst/>
            <a:gdLst/>
            <a:ahLst/>
            <a:cxnLst/>
            <a:rect r="r" b="b" t="t" l="l"/>
            <a:pathLst>
              <a:path h="6153919" w="5707760">
                <a:moveTo>
                  <a:pt x="0" y="0"/>
                </a:moveTo>
                <a:lnTo>
                  <a:pt x="5707760" y="0"/>
                </a:lnTo>
                <a:lnTo>
                  <a:pt x="5707760" y="6153920"/>
                </a:lnTo>
                <a:lnTo>
                  <a:pt x="0" y="61539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202805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112395" y="925830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18005" y="9183070"/>
            <a:ext cx="7315200" cy="1103930"/>
          </a:xfrm>
          <a:custGeom>
            <a:avLst/>
            <a:gdLst/>
            <a:ahLst/>
            <a:cxnLst/>
            <a:rect r="r" b="b" t="t" l="l"/>
            <a:pathLst>
              <a:path h="1103930" w="7315200">
                <a:moveTo>
                  <a:pt x="0" y="0"/>
                </a:moveTo>
                <a:lnTo>
                  <a:pt x="7315200" y="0"/>
                </a:lnTo>
                <a:lnTo>
                  <a:pt x="7315200" y="1103930"/>
                </a:lnTo>
                <a:lnTo>
                  <a:pt x="0" y="110393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4351881" y="1104019"/>
            <a:ext cx="4936169" cy="1202630"/>
          </a:xfrm>
          <a:custGeom>
            <a:avLst/>
            <a:gdLst/>
            <a:ahLst/>
            <a:cxnLst/>
            <a:rect r="r" b="b" t="t" l="l"/>
            <a:pathLst>
              <a:path h="1202630" w="4936169">
                <a:moveTo>
                  <a:pt x="0" y="0"/>
                </a:moveTo>
                <a:lnTo>
                  <a:pt x="4936169" y="0"/>
                </a:lnTo>
                <a:lnTo>
                  <a:pt x="4936169" y="1202630"/>
                </a:lnTo>
                <a:lnTo>
                  <a:pt x="0" y="12026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65571" y="1028700"/>
            <a:ext cx="5245314" cy="1277949"/>
          </a:xfrm>
          <a:custGeom>
            <a:avLst/>
            <a:gdLst/>
            <a:ahLst/>
            <a:cxnLst/>
            <a:rect r="r" b="b" t="t" l="l"/>
            <a:pathLst>
              <a:path h="1277949" w="5245314">
                <a:moveTo>
                  <a:pt x="0" y="0"/>
                </a:moveTo>
                <a:lnTo>
                  <a:pt x="5245314" y="0"/>
                </a:lnTo>
                <a:lnTo>
                  <a:pt x="5245314" y="1277949"/>
                </a:lnTo>
                <a:lnTo>
                  <a:pt x="0" y="1277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807534" y="231278"/>
            <a:ext cx="2978226" cy="725604"/>
          </a:xfrm>
          <a:custGeom>
            <a:avLst/>
            <a:gdLst/>
            <a:ahLst/>
            <a:cxnLst/>
            <a:rect r="r" b="b" t="t" l="l"/>
            <a:pathLst>
              <a:path h="725604" w="2978226">
                <a:moveTo>
                  <a:pt x="0" y="0"/>
                </a:moveTo>
                <a:lnTo>
                  <a:pt x="2978226" y="0"/>
                </a:lnTo>
                <a:lnTo>
                  <a:pt x="2978226" y="725604"/>
                </a:lnTo>
                <a:lnTo>
                  <a:pt x="0" y="7256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3646860" y="4311167"/>
            <a:ext cx="5497140" cy="920586"/>
            <a:chOff x="0" y="0"/>
            <a:chExt cx="1447806" cy="24245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9409022" y="4487499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91092" y="4399990"/>
            <a:ext cx="5106091" cy="11196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1. 50–60 </a:t>
            </a:r>
          </a:p>
          <a:p>
            <a:pPr algn="ctr">
              <a:lnSpc>
                <a:spcPts val="4435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3329031" y="982318"/>
            <a:ext cx="11336302" cy="12662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381"/>
              </a:lnSpc>
              <a:spcBef>
                <a:spcPct val="0"/>
              </a:spcBef>
            </a:pPr>
            <a:r>
              <a:rPr lang="en-US" sz="7415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ЭТАПЫ РАЗВИТИЯ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0578488" y="4286947"/>
            <a:ext cx="3149438" cy="920586"/>
            <a:chOff x="0" y="0"/>
            <a:chExt cx="829482" cy="242459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17" id="17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18" id="18"/>
          <p:cNvSpPr txBox="true"/>
          <p:nvPr/>
        </p:nvSpPr>
        <p:spPr>
          <a:xfrm rot="0">
            <a:off x="10867140" y="4375770"/>
            <a:ext cx="2650865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4.90 гг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3994626" y="4408536"/>
            <a:ext cx="781412" cy="781412"/>
          </a:xfrm>
          <a:custGeom>
            <a:avLst/>
            <a:gdLst/>
            <a:ahLst/>
            <a:cxnLst/>
            <a:rect r="r" b="b" t="t" l="l"/>
            <a:pathLst>
              <a:path h="781412" w="781412">
                <a:moveTo>
                  <a:pt x="0" y="0"/>
                </a:moveTo>
                <a:lnTo>
                  <a:pt x="781412" y="0"/>
                </a:lnTo>
                <a:lnTo>
                  <a:pt x="781412" y="781412"/>
                </a:lnTo>
                <a:lnTo>
                  <a:pt x="0" y="78141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987973" y="6481141"/>
            <a:ext cx="905865" cy="849866"/>
          </a:xfrm>
          <a:custGeom>
            <a:avLst/>
            <a:gdLst/>
            <a:ahLst/>
            <a:cxnLst/>
            <a:rect r="r" b="b" t="t" l="l"/>
            <a:pathLst>
              <a:path h="849866" w="905865">
                <a:moveTo>
                  <a:pt x="0" y="0"/>
                </a:moveTo>
                <a:lnTo>
                  <a:pt x="905865" y="0"/>
                </a:lnTo>
                <a:lnTo>
                  <a:pt x="905865" y="849866"/>
                </a:lnTo>
                <a:lnTo>
                  <a:pt x="0" y="84986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1" id="21"/>
          <p:cNvGrpSpPr/>
          <p:nvPr/>
        </p:nvGrpSpPr>
        <p:grpSpPr>
          <a:xfrm rot="0">
            <a:off x="3646860" y="5417793"/>
            <a:ext cx="5497140" cy="920586"/>
            <a:chOff x="0" y="0"/>
            <a:chExt cx="1447806" cy="242459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9409022" y="5594125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3891092" y="5506616"/>
            <a:ext cx="5106091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2.70 гг</a:t>
            </a:r>
          </a:p>
        </p:txBody>
      </p:sp>
      <p:grpSp>
        <p:nvGrpSpPr>
          <p:cNvPr name="Group 26" id="26"/>
          <p:cNvGrpSpPr/>
          <p:nvPr/>
        </p:nvGrpSpPr>
        <p:grpSpPr>
          <a:xfrm rot="0">
            <a:off x="10578488" y="5393573"/>
            <a:ext cx="3149438" cy="920586"/>
            <a:chOff x="0" y="0"/>
            <a:chExt cx="829482" cy="24245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867140" y="5482396"/>
            <a:ext cx="2650865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5.2000 гг</a:t>
            </a:r>
          </a:p>
        </p:txBody>
      </p:sp>
      <p:sp>
        <p:nvSpPr>
          <p:cNvPr name="Freeform 30" id="30"/>
          <p:cNvSpPr/>
          <p:nvPr/>
        </p:nvSpPr>
        <p:spPr>
          <a:xfrm flipH="false" flipV="false" rot="0">
            <a:off x="13987973" y="5522637"/>
            <a:ext cx="727817" cy="727817"/>
          </a:xfrm>
          <a:custGeom>
            <a:avLst/>
            <a:gdLst/>
            <a:ahLst/>
            <a:cxnLst/>
            <a:rect r="r" b="b" t="t" l="l"/>
            <a:pathLst>
              <a:path h="727817" w="727817">
                <a:moveTo>
                  <a:pt x="0" y="0"/>
                </a:moveTo>
                <a:lnTo>
                  <a:pt x="727817" y="0"/>
                </a:lnTo>
                <a:lnTo>
                  <a:pt x="727817" y="727817"/>
                </a:lnTo>
                <a:lnTo>
                  <a:pt x="0" y="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4848014" y="5505718"/>
            <a:ext cx="727817" cy="727817"/>
          </a:xfrm>
          <a:custGeom>
            <a:avLst/>
            <a:gdLst/>
            <a:ahLst/>
            <a:cxnLst/>
            <a:rect r="r" b="b" t="t" l="l"/>
            <a:pathLst>
              <a:path h="727817" w="727817">
                <a:moveTo>
                  <a:pt x="0" y="0"/>
                </a:moveTo>
                <a:lnTo>
                  <a:pt x="727817" y="0"/>
                </a:lnTo>
                <a:lnTo>
                  <a:pt x="727817" y="727817"/>
                </a:lnTo>
                <a:lnTo>
                  <a:pt x="0" y="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708055" y="5505718"/>
            <a:ext cx="727817" cy="727817"/>
          </a:xfrm>
          <a:custGeom>
            <a:avLst/>
            <a:gdLst/>
            <a:ahLst/>
            <a:cxnLst/>
            <a:rect r="r" b="b" t="t" l="l"/>
            <a:pathLst>
              <a:path h="727817" w="727817">
                <a:moveTo>
                  <a:pt x="0" y="0"/>
                </a:moveTo>
                <a:lnTo>
                  <a:pt x="727818" y="0"/>
                </a:lnTo>
                <a:lnTo>
                  <a:pt x="727818" y="727817"/>
                </a:lnTo>
                <a:lnTo>
                  <a:pt x="0" y="727817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3" id="33"/>
          <p:cNvGrpSpPr/>
          <p:nvPr/>
        </p:nvGrpSpPr>
        <p:grpSpPr>
          <a:xfrm rot="0">
            <a:off x="3646860" y="6524524"/>
            <a:ext cx="5497140" cy="920586"/>
            <a:chOff x="0" y="0"/>
            <a:chExt cx="1447806" cy="242459"/>
          </a:xfrm>
        </p:grpSpPr>
        <p:sp>
          <p:nvSpPr>
            <p:cNvPr name="Freeform 34" id="34"/>
            <p:cNvSpPr/>
            <p:nvPr/>
          </p:nvSpPr>
          <p:spPr>
            <a:xfrm flipH="false" flipV="false" rot="0">
              <a:off x="0" y="0"/>
              <a:ext cx="1447806" cy="242459"/>
            </a:xfrm>
            <a:custGeom>
              <a:avLst/>
              <a:gdLst/>
              <a:ahLst/>
              <a:cxnLst/>
              <a:rect r="r" b="b" t="t" l="l"/>
              <a:pathLst>
                <a:path h="242459" w="1447806">
                  <a:moveTo>
                    <a:pt x="0" y="0"/>
                  </a:moveTo>
                  <a:lnTo>
                    <a:pt x="1447806" y="0"/>
                  </a:lnTo>
                  <a:lnTo>
                    <a:pt x="1447806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35" id="35"/>
            <p:cNvSpPr txBox="true"/>
            <p:nvPr/>
          </p:nvSpPr>
          <p:spPr>
            <a:xfrm>
              <a:off x="0" y="-47625"/>
              <a:ext cx="1447806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Freeform 36" id="36"/>
          <p:cNvSpPr/>
          <p:nvPr/>
        </p:nvSpPr>
        <p:spPr>
          <a:xfrm flipH="false" flipV="false" rot="0">
            <a:off x="9409022" y="6700856"/>
            <a:ext cx="902767" cy="567922"/>
          </a:xfrm>
          <a:custGeom>
            <a:avLst/>
            <a:gdLst/>
            <a:ahLst/>
            <a:cxnLst/>
            <a:rect r="r" b="b" t="t" l="l"/>
            <a:pathLst>
              <a:path h="567922" w="902767">
                <a:moveTo>
                  <a:pt x="0" y="0"/>
                </a:moveTo>
                <a:lnTo>
                  <a:pt x="902766" y="0"/>
                </a:lnTo>
                <a:lnTo>
                  <a:pt x="902766" y="567922"/>
                </a:lnTo>
                <a:lnTo>
                  <a:pt x="0" y="56792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7" id="37"/>
          <p:cNvSpPr txBox="true"/>
          <p:nvPr/>
        </p:nvSpPr>
        <p:spPr>
          <a:xfrm rot="0">
            <a:off x="3891092" y="6613347"/>
            <a:ext cx="5106091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3.80 гг</a:t>
            </a:r>
          </a:p>
        </p:txBody>
      </p:sp>
      <p:grpSp>
        <p:nvGrpSpPr>
          <p:cNvPr name="Group 38" id="38"/>
          <p:cNvGrpSpPr/>
          <p:nvPr/>
        </p:nvGrpSpPr>
        <p:grpSpPr>
          <a:xfrm rot="0">
            <a:off x="10578488" y="6500304"/>
            <a:ext cx="3149438" cy="920586"/>
            <a:chOff x="0" y="0"/>
            <a:chExt cx="829482" cy="24245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829482" cy="242459"/>
            </a:xfrm>
            <a:custGeom>
              <a:avLst/>
              <a:gdLst/>
              <a:ahLst/>
              <a:cxnLst/>
              <a:rect r="r" b="b" t="t" l="l"/>
              <a:pathLst>
                <a:path h="242459" w="829482">
                  <a:moveTo>
                    <a:pt x="0" y="0"/>
                  </a:moveTo>
                  <a:lnTo>
                    <a:pt x="829482" y="0"/>
                  </a:lnTo>
                  <a:lnTo>
                    <a:pt x="829482" y="242459"/>
                  </a:lnTo>
                  <a:lnTo>
                    <a:pt x="0" y="242459"/>
                  </a:lnTo>
                  <a:close/>
                </a:path>
              </a:pathLst>
            </a:custGeom>
            <a:solidFill>
              <a:srgbClr val="F0F9FF"/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47625"/>
              <a:ext cx="829482" cy="29008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214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10867140" y="6589127"/>
            <a:ext cx="2650865" cy="5576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35"/>
              </a:lnSpc>
            </a:pPr>
            <a:r>
              <a:rPr lang="en-US" sz="3168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Наше время</a:t>
            </a:r>
          </a:p>
        </p:txBody>
      </p:sp>
    </p:spTree>
  </p:cSld>
  <p:clrMapOvr>
    <a:masterClrMapping/>
  </p:clrMapOvr>
</p:sld>
</file>

<file path=ppt/slides/slide5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4434197" y="5539802"/>
            <a:ext cx="1724806" cy="3162144"/>
          </a:xfrm>
          <a:custGeom>
            <a:avLst/>
            <a:gdLst/>
            <a:ahLst/>
            <a:cxnLst/>
            <a:rect r="r" b="b" t="t" l="l"/>
            <a:pathLst>
              <a:path h="3162144" w="1724806">
                <a:moveTo>
                  <a:pt x="0" y="0"/>
                </a:moveTo>
                <a:lnTo>
                  <a:pt x="1724806" y="0"/>
                </a:lnTo>
                <a:lnTo>
                  <a:pt x="1724806" y="3162144"/>
                </a:lnTo>
                <a:lnTo>
                  <a:pt x="0" y="3162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539570" y="1235328"/>
            <a:ext cx="14906268" cy="718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ПРИНЦИПЫ ТЕСТИРОВАНИЯ: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1. ТЕСТИРОВАНИЕ ПОКАЗЫВАЕТ НАЛИЧИЕ ДЕФЕКТОВ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2. ИСЧЕРПЫВАЮЩЕЕ ТЕСТИРОВАНИЕ НЕВОЗМОЖНО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3. РАННЕЕ ТЕСТИРОВАНИЕ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4. СКОПЛЕНИЕ ДЕФЕКТОВ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5. ПАРАДОКС ПЕСТИЦИДА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6. ТЕСТИРОВАНИЕ ЗАВИСИТ ОТ КОНТЕКСТА</a:t>
            </a:r>
          </a:p>
          <a:p>
            <a:pPr algn="l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7. ЗАБЛУЖДЕНИЕ ОБ ОТСУТСТВИИ ОШИБОК.</a:t>
            </a:r>
          </a:p>
        </p:txBody>
      </p:sp>
    </p:spTree>
  </p:cSld>
  <p:clrMapOvr>
    <a:masterClrMapping/>
  </p:clrMapOvr>
</p:sld>
</file>

<file path=ppt/slides/slide5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961731" y="2104912"/>
            <a:ext cx="13629156" cy="3038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276"/>
              </a:lnSpc>
              <a:spcBef>
                <a:spcPct val="0"/>
              </a:spcBef>
            </a:pPr>
            <a:r>
              <a:rPr lang="en-US" sz="8768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THANK YOU FOR PLAYING!</a:t>
            </a: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16022675" y="1028700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5" y="0"/>
                </a:lnTo>
                <a:lnTo>
                  <a:pt x="3187865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920987" y="47045"/>
            <a:ext cx="3187865" cy="1628709"/>
          </a:xfrm>
          <a:custGeom>
            <a:avLst/>
            <a:gdLst/>
            <a:ahLst/>
            <a:cxnLst/>
            <a:rect r="r" b="b" t="t" l="l"/>
            <a:pathLst>
              <a:path h="1628709" w="3187865">
                <a:moveTo>
                  <a:pt x="0" y="0"/>
                </a:moveTo>
                <a:lnTo>
                  <a:pt x="3187864" y="0"/>
                </a:lnTo>
                <a:lnTo>
                  <a:pt x="3187864" y="1628709"/>
                </a:lnTo>
                <a:lnTo>
                  <a:pt x="0" y="16287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88565" y="2528934"/>
            <a:ext cx="1746332" cy="892217"/>
          </a:xfrm>
          <a:custGeom>
            <a:avLst/>
            <a:gdLst/>
            <a:ahLst/>
            <a:cxnLst/>
            <a:rect r="r" b="b" t="t" l="l"/>
            <a:pathLst>
              <a:path h="892217" w="1746332">
                <a:moveTo>
                  <a:pt x="0" y="0"/>
                </a:moveTo>
                <a:lnTo>
                  <a:pt x="1746332" y="0"/>
                </a:lnTo>
                <a:lnTo>
                  <a:pt x="1746332" y="892217"/>
                </a:lnTo>
                <a:lnTo>
                  <a:pt x="0" y="89221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5294406" y="5791303"/>
            <a:ext cx="1518062" cy="2849605"/>
          </a:xfrm>
          <a:custGeom>
            <a:avLst/>
            <a:gdLst/>
            <a:ahLst/>
            <a:cxnLst/>
            <a:rect r="r" b="b" t="t" l="l"/>
            <a:pathLst>
              <a:path h="2849605" w="1518062">
                <a:moveTo>
                  <a:pt x="0" y="0"/>
                </a:moveTo>
                <a:lnTo>
                  <a:pt x="1518062" y="0"/>
                </a:lnTo>
                <a:lnTo>
                  <a:pt x="1518062" y="2849605"/>
                </a:lnTo>
                <a:lnTo>
                  <a:pt x="0" y="284960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330324" y="1675754"/>
            <a:ext cx="1545974" cy="2034177"/>
          </a:xfrm>
          <a:custGeom>
            <a:avLst/>
            <a:gdLst/>
            <a:ahLst/>
            <a:cxnLst/>
            <a:rect r="r" b="b" t="t" l="l"/>
            <a:pathLst>
              <a:path h="2034177" w="1545974">
                <a:moveTo>
                  <a:pt x="0" y="0"/>
                </a:moveTo>
                <a:lnTo>
                  <a:pt x="1545974" y="0"/>
                </a:lnTo>
                <a:lnTo>
                  <a:pt x="1545974" y="2034177"/>
                </a:lnTo>
                <a:lnTo>
                  <a:pt x="0" y="2034177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4795856" y="3709931"/>
            <a:ext cx="8829368" cy="1509019"/>
          </a:xfrm>
          <a:custGeom>
            <a:avLst/>
            <a:gdLst/>
            <a:ahLst/>
            <a:cxnLst/>
            <a:rect r="r" b="b" t="t" l="l"/>
            <a:pathLst>
              <a:path h="1509019" w="8829368">
                <a:moveTo>
                  <a:pt x="0" y="0"/>
                </a:moveTo>
                <a:lnTo>
                  <a:pt x="8829367" y="0"/>
                </a:lnTo>
                <a:lnTo>
                  <a:pt x="8829367" y="1509019"/>
                </a:lnTo>
                <a:lnTo>
                  <a:pt x="0" y="15090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688768" y="5933334"/>
            <a:ext cx="2659240" cy="1378764"/>
          </a:xfrm>
          <a:custGeom>
            <a:avLst/>
            <a:gdLst/>
            <a:ahLst/>
            <a:cxnLst/>
            <a:rect r="r" b="b" t="t" l="l"/>
            <a:pathLst>
              <a:path h="1378764" w="2659240">
                <a:moveTo>
                  <a:pt x="0" y="0"/>
                </a:moveTo>
                <a:lnTo>
                  <a:pt x="2659240" y="0"/>
                </a:lnTo>
                <a:lnTo>
                  <a:pt x="2659240" y="1378764"/>
                </a:lnTo>
                <a:lnTo>
                  <a:pt x="0" y="137876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-203366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-4431735" y="4285287"/>
            <a:ext cx="8239269" cy="1408166"/>
          </a:xfrm>
          <a:custGeom>
            <a:avLst/>
            <a:gdLst/>
            <a:ahLst/>
            <a:cxnLst/>
            <a:rect r="r" b="b" t="t" l="l"/>
            <a:pathLst>
              <a:path h="1408166" w="8239269">
                <a:moveTo>
                  <a:pt x="0" y="0"/>
                </a:moveTo>
                <a:lnTo>
                  <a:pt x="8239269" y="0"/>
                </a:lnTo>
                <a:lnTo>
                  <a:pt x="8239269" y="1408166"/>
                </a:lnTo>
                <a:lnTo>
                  <a:pt x="0" y="140816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475996" y="-600009"/>
            <a:ext cx="3867541" cy="1975962"/>
          </a:xfrm>
          <a:custGeom>
            <a:avLst/>
            <a:gdLst/>
            <a:ahLst/>
            <a:cxnLst/>
            <a:rect r="r" b="b" t="t" l="l"/>
            <a:pathLst>
              <a:path h="1975962" w="3867541">
                <a:moveTo>
                  <a:pt x="0" y="0"/>
                </a:moveTo>
                <a:lnTo>
                  <a:pt x="3867542" y="0"/>
                </a:lnTo>
                <a:lnTo>
                  <a:pt x="3867542" y="1975962"/>
                </a:lnTo>
                <a:lnTo>
                  <a:pt x="0" y="197596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028700" y="2929645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652494" y="750958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2" y="0"/>
                </a:lnTo>
                <a:lnTo>
                  <a:pt x="983012" y="983012"/>
                </a:lnTo>
                <a:lnTo>
                  <a:pt x="0" y="9830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3693137" y="7114200"/>
            <a:ext cx="2205437" cy="1575885"/>
          </a:xfrm>
          <a:custGeom>
            <a:avLst/>
            <a:gdLst/>
            <a:ahLst/>
            <a:cxnLst/>
            <a:rect r="r" b="b" t="t" l="l"/>
            <a:pathLst>
              <a:path h="1575885" w="2205437">
                <a:moveTo>
                  <a:pt x="0" y="0"/>
                </a:moveTo>
                <a:lnTo>
                  <a:pt x="2205437" y="0"/>
                </a:lnTo>
                <a:lnTo>
                  <a:pt x="2205437" y="1575886"/>
                </a:lnTo>
                <a:lnTo>
                  <a:pt x="0" y="1575886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227303" y="5742126"/>
            <a:ext cx="1586538" cy="2947960"/>
          </a:xfrm>
          <a:custGeom>
            <a:avLst/>
            <a:gdLst/>
            <a:ahLst/>
            <a:cxnLst/>
            <a:rect r="r" b="b" t="t" l="l"/>
            <a:pathLst>
              <a:path h="2947960" w="1586538">
                <a:moveTo>
                  <a:pt x="0" y="0"/>
                </a:moveTo>
                <a:lnTo>
                  <a:pt x="1586539" y="0"/>
                </a:lnTo>
                <a:lnTo>
                  <a:pt x="1586539" y="2947960"/>
                </a:lnTo>
                <a:lnTo>
                  <a:pt x="0" y="2947960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028700" y="5693453"/>
            <a:ext cx="1488096" cy="1903378"/>
          </a:xfrm>
          <a:custGeom>
            <a:avLst/>
            <a:gdLst/>
            <a:ahLst/>
            <a:cxnLst/>
            <a:rect r="r" b="b" t="t" l="l"/>
            <a:pathLst>
              <a:path h="1903378" w="1488096">
                <a:moveTo>
                  <a:pt x="0" y="0"/>
                </a:moveTo>
                <a:lnTo>
                  <a:pt x="1488096" y="0"/>
                </a:lnTo>
                <a:lnTo>
                  <a:pt x="1488096" y="1903378"/>
                </a:lnTo>
                <a:lnTo>
                  <a:pt x="0" y="1903378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61731" y="1092635"/>
            <a:ext cx="14364538" cy="10267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71"/>
              </a:lnSpc>
              <a:spcBef>
                <a:spcPct val="0"/>
              </a:spcBef>
            </a:pPr>
            <a:r>
              <a:rPr lang="en-US" sz="6051">
                <a:solidFill>
                  <a:srgbClr val="2E1B5B"/>
                </a:solidFill>
                <a:latin typeface="HK Modular"/>
                <a:ea typeface="HK Modular"/>
                <a:cs typeface="HK Modular"/>
                <a:sym typeface="HK Modular"/>
              </a:rPr>
              <a:t>GAME RESOURCE PAGE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2395091" y="3966854"/>
            <a:ext cx="1291736" cy="1409632"/>
          </a:xfrm>
          <a:custGeom>
            <a:avLst/>
            <a:gdLst/>
            <a:ahLst/>
            <a:cxnLst/>
            <a:rect r="r" b="b" t="t" l="l"/>
            <a:pathLst>
              <a:path h="1409632" w="1291736">
                <a:moveTo>
                  <a:pt x="0" y="0"/>
                </a:moveTo>
                <a:lnTo>
                  <a:pt x="1291735" y="0"/>
                </a:lnTo>
                <a:lnTo>
                  <a:pt x="1291735" y="1409632"/>
                </a:lnTo>
                <a:lnTo>
                  <a:pt x="0" y="1409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4352235" y="4049924"/>
            <a:ext cx="1243755" cy="1243755"/>
          </a:xfrm>
          <a:custGeom>
            <a:avLst/>
            <a:gdLst/>
            <a:ahLst/>
            <a:cxnLst/>
            <a:rect r="r" b="b" t="t" l="l"/>
            <a:pathLst>
              <a:path h="1243755" w="1243755">
                <a:moveTo>
                  <a:pt x="0" y="0"/>
                </a:moveTo>
                <a:lnTo>
                  <a:pt x="1243756" y="0"/>
                </a:lnTo>
                <a:lnTo>
                  <a:pt x="1243756" y="1243755"/>
                </a:lnTo>
                <a:lnTo>
                  <a:pt x="0" y="124375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916540" y="3970714"/>
            <a:ext cx="1893419" cy="1476867"/>
          </a:xfrm>
          <a:custGeom>
            <a:avLst/>
            <a:gdLst/>
            <a:ahLst/>
            <a:cxnLst/>
            <a:rect r="r" b="b" t="t" l="l"/>
            <a:pathLst>
              <a:path h="1476867" w="1893419">
                <a:moveTo>
                  <a:pt x="0" y="0"/>
                </a:moveTo>
                <a:lnTo>
                  <a:pt x="1893419" y="0"/>
                </a:lnTo>
                <a:lnTo>
                  <a:pt x="1893419" y="1476867"/>
                </a:lnTo>
                <a:lnTo>
                  <a:pt x="0" y="14768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259155" y="4049786"/>
            <a:ext cx="1096803" cy="1583311"/>
          </a:xfrm>
          <a:custGeom>
            <a:avLst/>
            <a:gdLst/>
            <a:ahLst/>
            <a:cxnLst/>
            <a:rect r="r" b="b" t="t" l="l"/>
            <a:pathLst>
              <a:path h="1583311" w="1096803">
                <a:moveTo>
                  <a:pt x="0" y="0"/>
                </a:moveTo>
                <a:lnTo>
                  <a:pt x="1096803" y="0"/>
                </a:lnTo>
                <a:lnTo>
                  <a:pt x="1096803" y="1583311"/>
                </a:lnTo>
                <a:lnTo>
                  <a:pt x="0" y="158331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9987326" y="3933090"/>
            <a:ext cx="1010578" cy="1514491"/>
          </a:xfrm>
          <a:custGeom>
            <a:avLst/>
            <a:gdLst/>
            <a:ahLst/>
            <a:cxnLst/>
            <a:rect r="r" b="b" t="t" l="l"/>
            <a:pathLst>
              <a:path h="1514491" w="1010578">
                <a:moveTo>
                  <a:pt x="0" y="0"/>
                </a:moveTo>
                <a:lnTo>
                  <a:pt x="1010578" y="0"/>
                </a:lnTo>
                <a:lnTo>
                  <a:pt x="1010578" y="1514491"/>
                </a:lnTo>
                <a:lnTo>
                  <a:pt x="0" y="151449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86258" y="6571364"/>
            <a:ext cx="1010044" cy="1011883"/>
          </a:xfrm>
          <a:custGeom>
            <a:avLst/>
            <a:gdLst/>
            <a:ahLst/>
            <a:cxnLst/>
            <a:rect r="r" b="b" t="t" l="l"/>
            <a:pathLst>
              <a:path h="1011883" w="1010044">
                <a:moveTo>
                  <a:pt x="0" y="0"/>
                </a:moveTo>
                <a:lnTo>
                  <a:pt x="1010043" y="0"/>
                </a:lnTo>
                <a:lnTo>
                  <a:pt x="1010043" y="1011883"/>
                </a:lnTo>
                <a:lnTo>
                  <a:pt x="0" y="101188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358695" y="6335832"/>
            <a:ext cx="1016805" cy="1864142"/>
          </a:xfrm>
          <a:custGeom>
            <a:avLst/>
            <a:gdLst/>
            <a:ahLst/>
            <a:cxnLst/>
            <a:rect r="r" b="b" t="t" l="l"/>
            <a:pathLst>
              <a:path h="1864142" w="1016805">
                <a:moveTo>
                  <a:pt x="0" y="0"/>
                </a:moveTo>
                <a:lnTo>
                  <a:pt x="1016804" y="0"/>
                </a:lnTo>
                <a:lnTo>
                  <a:pt x="1016804" y="1864142"/>
                </a:lnTo>
                <a:lnTo>
                  <a:pt x="0" y="1864142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52553" y="6145235"/>
            <a:ext cx="1138821" cy="1864142"/>
          </a:xfrm>
          <a:custGeom>
            <a:avLst/>
            <a:gdLst/>
            <a:ahLst/>
            <a:cxnLst/>
            <a:rect r="r" b="b" t="t" l="l"/>
            <a:pathLst>
              <a:path h="1864142" w="1138821">
                <a:moveTo>
                  <a:pt x="0" y="0"/>
                </a:moveTo>
                <a:lnTo>
                  <a:pt x="1138821" y="0"/>
                </a:lnTo>
                <a:lnTo>
                  <a:pt x="1138821" y="1864141"/>
                </a:lnTo>
                <a:lnTo>
                  <a:pt x="0" y="1864141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7809959" y="6065060"/>
            <a:ext cx="876052" cy="2024491"/>
          </a:xfrm>
          <a:custGeom>
            <a:avLst/>
            <a:gdLst/>
            <a:ahLst/>
            <a:cxnLst/>
            <a:rect r="r" b="b" t="t" l="l"/>
            <a:pathLst>
              <a:path h="2024491" w="876052">
                <a:moveTo>
                  <a:pt x="0" y="0"/>
                </a:moveTo>
                <a:lnTo>
                  <a:pt x="876052" y="0"/>
                </a:lnTo>
                <a:lnTo>
                  <a:pt x="876052" y="2024491"/>
                </a:lnTo>
                <a:lnTo>
                  <a:pt x="0" y="202449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4245669" y="6175414"/>
            <a:ext cx="1122417" cy="1870695"/>
          </a:xfrm>
          <a:custGeom>
            <a:avLst/>
            <a:gdLst/>
            <a:ahLst/>
            <a:cxnLst/>
            <a:rect r="r" b="b" t="t" l="l"/>
            <a:pathLst>
              <a:path h="1870695" w="1122417">
                <a:moveTo>
                  <a:pt x="0" y="0"/>
                </a:moveTo>
                <a:lnTo>
                  <a:pt x="1122417" y="0"/>
                </a:lnTo>
                <a:lnTo>
                  <a:pt x="1122417" y="1870695"/>
                </a:lnTo>
                <a:lnTo>
                  <a:pt x="0" y="187069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965639" y="6337182"/>
            <a:ext cx="889505" cy="1669719"/>
          </a:xfrm>
          <a:custGeom>
            <a:avLst/>
            <a:gdLst/>
            <a:ahLst/>
            <a:cxnLst/>
            <a:rect r="r" b="b" t="t" l="l"/>
            <a:pathLst>
              <a:path h="1669719" w="889505">
                <a:moveTo>
                  <a:pt x="0" y="0"/>
                </a:moveTo>
                <a:lnTo>
                  <a:pt x="889505" y="0"/>
                </a:lnTo>
                <a:lnTo>
                  <a:pt x="889505" y="1669719"/>
                </a:lnTo>
                <a:lnTo>
                  <a:pt x="0" y="166971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1764684" y="6196621"/>
            <a:ext cx="958371" cy="1849488"/>
          </a:xfrm>
          <a:custGeom>
            <a:avLst/>
            <a:gdLst/>
            <a:ahLst/>
            <a:cxnLst/>
            <a:rect r="r" b="b" t="t" l="l"/>
            <a:pathLst>
              <a:path h="1849488" w="958371">
                <a:moveTo>
                  <a:pt x="0" y="0"/>
                </a:moveTo>
                <a:lnTo>
                  <a:pt x="958371" y="0"/>
                </a:lnTo>
                <a:lnTo>
                  <a:pt x="958371" y="1849488"/>
                </a:lnTo>
                <a:lnTo>
                  <a:pt x="0" y="184948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3297418" y="4039122"/>
            <a:ext cx="1593975" cy="1593975"/>
          </a:xfrm>
          <a:custGeom>
            <a:avLst/>
            <a:gdLst/>
            <a:ahLst/>
            <a:cxnLst/>
            <a:rect r="r" b="b" t="t" l="l"/>
            <a:pathLst>
              <a:path h="1593975" w="1593975">
                <a:moveTo>
                  <a:pt x="0" y="0"/>
                </a:moveTo>
                <a:lnTo>
                  <a:pt x="1593975" y="0"/>
                </a:lnTo>
                <a:lnTo>
                  <a:pt x="1593975" y="1593975"/>
                </a:lnTo>
                <a:lnTo>
                  <a:pt x="0" y="1593975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1272342" y="4212084"/>
            <a:ext cx="1396426" cy="1081595"/>
          </a:xfrm>
          <a:custGeom>
            <a:avLst/>
            <a:gdLst/>
            <a:ahLst/>
            <a:cxnLst/>
            <a:rect r="r" b="b" t="t" l="l"/>
            <a:pathLst>
              <a:path h="1081595" w="1396426">
                <a:moveTo>
                  <a:pt x="0" y="0"/>
                </a:moveTo>
                <a:lnTo>
                  <a:pt x="1396426" y="0"/>
                </a:lnTo>
                <a:lnTo>
                  <a:pt x="1396426" y="1081595"/>
                </a:lnTo>
                <a:lnTo>
                  <a:pt x="0" y="108159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1815956" y="2468283"/>
            <a:ext cx="1149683" cy="1188582"/>
          </a:xfrm>
          <a:custGeom>
            <a:avLst/>
            <a:gdLst/>
            <a:ahLst/>
            <a:cxnLst/>
            <a:rect r="r" b="b" t="t" l="l"/>
            <a:pathLst>
              <a:path h="1188582" w="1149683">
                <a:moveTo>
                  <a:pt x="0" y="0"/>
                </a:moveTo>
                <a:lnTo>
                  <a:pt x="1149683" y="0"/>
                </a:lnTo>
                <a:lnTo>
                  <a:pt x="1149683" y="1188582"/>
                </a:lnTo>
                <a:lnTo>
                  <a:pt x="0" y="1188582"/>
                </a:lnTo>
                <a:lnTo>
                  <a:pt x="0" y="0"/>
                </a:lnTo>
                <a:close/>
              </a:path>
            </a:pathLst>
          </a:custGeom>
          <a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3823297" y="2119359"/>
            <a:ext cx="816276" cy="1537506"/>
          </a:xfrm>
          <a:custGeom>
            <a:avLst/>
            <a:gdLst/>
            <a:ahLst/>
            <a:cxnLst/>
            <a:rect r="r" b="b" t="t" l="l"/>
            <a:pathLst>
              <a:path h="1537506" w="816276">
                <a:moveTo>
                  <a:pt x="0" y="0"/>
                </a:moveTo>
                <a:lnTo>
                  <a:pt x="816276" y="0"/>
                </a:lnTo>
                <a:lnTo>
                  <a:pt x="816276" y="1537506"/>
                </a:lnTo>
                <a:lnTo>
                  <a:pt x="0" y="1537506"/>
                </a:lnTo>
                <a:lnTo>
                  <a:pt x="0" y="0"/>
                </a:lnTo>
                <a:close/>
              </a:path>
            </a:pathLst>
          </a:custGeom>
          <a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2213285" y="2393442"/>
            <a:ext cx="2020087" cy="1032081"/>
          </a:xfrm>
          <a:custGeom>
            <a:avLst/>
            <a:gdLst/>
            <a:ahLst/>
            <a:cxnLst/>
            <a:rect r="r" b="b" t="t" l="l"/>
            <a:pathLst>
              <a:path h="1032081" w="2020087">
                <a:moveTo>
                  <a:pt x="0" y="0"/>
                </a:moveTo>
                <a:lnTo>
                  <a:pt x="2020087" y="0"/>
                </a:lnTo>
                <a:lnTo>
                  <a:pt x="2020087" y="1032081"/>
                </a:lnTo>
                <a:lnTo>
                  <a:pt x="0" y="1032081"/>
                </a:lnTo>
                <a:lnTo>
                  <a:pt x="0" y="0"/>
                </a:lnTo>
                <a:close/>
              </a:path>
            </a:pathLst>
          </a:custGeom>
          <a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1316037" y="8385940"/>
            <a:ext cx="5284422" cy="797467"/>
          </a:xfrm>
          <a:custGeom>
            <a:avLst/>
            <a:gdLst/>
            <a:ahLst/>
            <a:cxnLst/>
            <a:rect r="r" b="b" t="t" l="l"/>
            <a:pathLst>
              <a:path h="797467" w="5284422">
                <a:moveTo>
                  <a:pt x="0" y="0"/>
                </a:moveTo>
                <a:lnTo>
                  <a:pt x="5284422" y="0"/>
                </a:lnTo>
                <a:lnTo>
                  <a:pt x="5284422" y="797468"/>
                </a:lnTo>
                <a:lnTo>
                  <a:pt x="0" y="797468"/>
                </a:lnTo>
                <a:lnTo>
                  <a:pt x="0" y="0"/>
                </a:lnTo>
                <a:close/>
              </a:path>
            </a:pathLst>
          </a:custGeom>
          <a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863249" y="8628599"/>
            <a:ext cx="4795435" cy="915492"/>
          </a:xfrm>
          <a:custGeom>
            <a:avLst/>
            <a:gdLst/>
            <a:ahLst/>
            <a:cxnLst/>
            <a:rect r="r" b="b" t="t" l="l"/>
            <a:pathLst>
              <a:path h="915492" w="4795435">
                <a:moveTo>
                  <a:pt x="0" y="0"/>
                </a:moveTo>
                <a:lnTo>
                  <a:pt x="4795435" y="0"/>
                </a:lnTo>
                <a:lnTo>
                  <a:pt x="4795435" y="915492"/>
                </a:lnTo>
                <a:lnTo>
                  <a:pt x="0" y="915492"/>
                </a:lnTo>
                <a:lnTo>
                  <a:pt x="0" y="0"/>
                </a:lnTo>
                <a:close/>
              </a:path>
            </a:pathLst>
          </a:custGeom>
          <a:blipFill>
            <a:blip r:embed="rId38">
              <a:extLst>
                <a:ext uri="{96DAC541-7B7A-43D3-8B79-37D633B846F1}">
                  <asvg:svgBlip xmlns:asvg="http://schemas.microsoft.com/office/drawing/2016/SVG/main" r:embed="rId3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737497" y="6335832"/>
            <a:ext cx="1681937" cy="1813409"/>
          </a:xfrm>
          <a:custGeom>
            <a:avLst/>
            <a:gdLst/>
            <a:ahLst/>
            <a:cxnLst/>
            <a:rect r="r" b="b" t="t" l="l"/>
            <a:pathLst>
              <a:path h="1813409" w="1681937">
                <a:moveTo>
                  <a:pt x="0" y="0"/>
                </a:moveTo>
                <a:lnTo>
                  <a:pt x="1681937" y="0"/>
                </a:lnTo>
                <a:lnTo>
                  <a:pt x="1681937" y="1813409"/>
                </a:lnTo>
                <a:lnTo>
                  <a:pt x="0" y="1813409"/>
                </a:lnTo>
                <a:lnTo>
                  <a:pt x="0" y="0"/>
                </a:lnTo>
                <a:close/>
              </a:path>
            </a:pathLst>
          </a:custGeom>
          <a:blipFill>
            <a:blip r:embed="rId40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4748561" y="6424029"/>
            <a:ext cx="598410" cy="1496026"/>
          </a:xfrm>
          <a:custGeom>
            <a:avLst/>
            <a:gdLst/>
            <a:ahLst/>
            <a:cxnLst/>
            <a:rect r="r" b="b" t="t" l="l"/>
            <a:pathLst>
              <a:path h="1496026" w="598410">
                <a:moveTo>
                  <a:pt x="0" y="0"/>
                </a:moveTo>
                <a:lnTo>
                  <a:pt x="598411" y="0"/>
                </a:lnTo>
                <a:lnTo>
                  <a:pt x="598411" y="1496026"/>
                </a:lnTo>
                <a:lnTo>
                  <a:pt x="0" y="1496026"/>
                </a:lnTo>
                <a:lnTo>
                  <a:pt x="0" y="0"/>
                </a:lnTo>
                <a:close/>
              </a:path>
            </a:pathLst>
          </a:custGeom>
          <a:blipFill>
            <a:blip r:embed="rId41">
              <a:extLst>
                <a:ext uri="{96DAC541-7B7A-43D3-8B79-37D633B846F1}">
                  <asvg:svgBlip xmlns:asvg="http://schemas.microsoft.com/office/drawing/2016/SVG/main" r:embed="rId42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4" id="24"/>
          <p:cNvGrpSpPr>
            <a:grpSpLocks noChangeAspect="true"/>
          </p:cNvGrpSpPr>
          <p:nvPr/>
        </p:nvGrpSpPr>
        <p:grpSpPr>
          <a:xfrm rot="0">
            <a:off x="3686826" y="6424029"/>
            <a:ext cx="853403" cy="1080135"/>
            <a:chOff x="0" y="0"/>
            <a:chExt cx="1457960" cy="1845310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17780" y="-5080"/>
              <a:ext cx="1402080" cy="1805940"/>
            </a:xfrm>
            <a:custGeom>
              <a:avLst/>
              <a:gdLst/>
              <a:ahLst/>
              <a:cxnLst/>
              <a:rect r="r" b="b" t="t" l="l"/>
              <a:pathLst>
                <a:path h="1805940" w="1402080">
                  <a:moveTo>
                    <a:pt x="925830" y="565150"/>
                  </a:moveTo>
                  <a:cubicBezTo>
                    <a:pt x="925830" y="441960"/>
                    <a:pt x="668020" y="474980"/>
                    <a:pt x="668020" y="474980"/>
                  </a:cubicBezTo>
                  <a:lnTo>
                    <a:pt x="668020" y="198120"/>
                  </a:lnTo>
                  <a:cubicBezTo>
                    <a:pt x="668020" y="0"/>
                    <a:pt x="403860" y="3810"/>
                    <a:pt x="403860" y="189230"/>
                  </a:cubicBezTo>
                  <a:lnTo>
                    <a:pt x="403860" y="981710"/>
                  </a:lnTo>
                  <a:lnTo>
                    <a:pt x="240030" y="817880"/>
                  </a:lnTo>
                  <a:cubicBezTo>
                    <a:pt x="189230" y="767080"/>
                    <a:pt x="76200" y="748030"/>
                    <a:pt x="38100" y="817880"/>
                  </a:cubicBezTo>
                  <a:cubicBezTo>
                    <a:pt x="0" y="887730"/>
                    <a:pt x="69850" y="981710"/>
                    <a:pt x="69850" y="981710"/>
                  </a:cubicBezTo>
                  <a:cubicBezTo>
                    <a:pt x="69850" y="981710"/>
                    <a:pt x="459740" y="1503680"/>
                    <a:pt x="510540" y="1805940"/>
                  </a:cubicBezTo>
                  <a:lnTo>
                    <a:pt x="1193800" y="1805940"/>
                  </a:lnTo>
                  <a:cubicBezTo>
                    <a:pt x="1193800" y="1793240"/>
                    <a:pt x="1376680" y="1242060"/>
                    <a:pt x="1389380" y="1176020"/>
                  </a:cubicBezTo>
                  <a:cubicBezTo>
                    <a:pt x="1402080" y="1109980"/>
                    <a:pt x="1395730" y="990600"/>
                    <a:pt x="1389380" y="835660"/>
                  </a:cubicBezTo>
                  <a:cubicBezTo>
                    <a:pt x="1383030" y="681990"/>
                    <a:pt x="1238250" y="640080"/>
                    <a:pt x="1173480" y="640080"/>
                  </a:cubicBezTo>
                  <a:lnTo>
                    <a:pt x="1170940" y="643890"/>
                  </a:lnTo>
                  <a:cubicBezTo>
                    <a:pt x="1149350" y="556260"/>
                    <a:pt x="979170" y="565150"/>
                    <a:pt x="925830" y="565150"/>
                  </a:cubicBezTo>
                  <a:close/>
                </a:path>
              </a:pathLst>
            </a:custGeom>
            <a:solidFill>
              <a:srgbClr val="007D2A"/>
            </a:solidFill>
          </p:spPr>
        </p:sp>
        <p:sp>
          <p:nvSpPr>
            <p:cNvPr name="Freeform 26" id="26"/>
            <p:cNvSpPr/>
            <p:nvPr/>
          </p:nvSpPr>
          <p:spPr>
            <a:xfrm flipH="false" flipV="false" rot="0">
              <a:off x="-33020" y="2540"/>
              <a:ext cx="1494790" cy="1844040"/>
            </a:xfrm>
            <a:custGeom>
              <a:avLst/>
              <a:gdLst/>
              <a:ahLst/>
              <a:cxnLst/>
              <a:rect r="r" b="b" t="t" l="l"/>
              <a:pathLst>
                <a:path h="1844040" w="1494790">
                  <a:moveTo>
                    <a:pt x="1484630" y="863600"/>
                  </a:moveTo>
                  <a:lnTo>
                    <a:pt x="1483360" y="828040"/>
                  </a:lnTo>
                  <a:cubicBezTo>
                    <a:pt x="1477010" y="669290"/>
                    <a:pt x="1344930" y="601980"/>
                    <a:pt x="1248410" y="591820"/>
                  </a:cubicBezTo>
                  <a:cubicBezTo>
                    <a:pt x="1243330" y="585470"/>
                    <a:pt x="1238250" y="577850"/>
                    <a:pt x="1231900" y="572770"/>
                  </a:cubicBezTo>
                  <a:cubicBezTo>
                    <a:pt x="1178560" y="519430"/>
                    <a:pt x="1078230" y="514350"/>
                    <a:pt x="1010920" y="514350"/>
                  </a:cubicBezTo>
                  <a:cubicBezTo>
                    <a:pt x="1004570" y="497840"/>
                    <a:pt x="994410" y="483870"/>
                    <a:pt x="980440" y="471170"/>
                  </a:cubicBezTo>
                  <a:cubicBezTo>
                    <a:pt x="925830" y="422910"/>
                    <a:pt x="824230" y="419100"/>
                    <a:pt x="762000" y="421640"/>
                  </a:cubicBezTo>
                  <a:lnTo>
                    <a:pt x="762000" y="193040"/>
                  </a:lnTo>
                  <a:cubicBezTo>
                    <a:pt x="762000" y="119380"/>
                    <a:pt x="731520" y="73660"/>
                    <a:pt x="707390" y="49530"/>
                  </a:cubicBezTo>
                  <a:cubicBezTo>
                    <a:pt x="674370" y="17780"/>
                    <a:pt x="631190" y="0"/>
                    <a:pt x="584200" y="0"/>
                  </a:cubicBezTo>
                  <a:cubicBezTo>
                    <a:pt x="496570" y="0"/>
                    <a:pt x="408940" y="63500"/>
                    <a:pt x="408940" y="184150"/>
                  </a:cubicBezTo>
                  <a:lnTo>
                    <a:pt x="408940" y="868680"/>
                  </a:lnTo>
                  <a:lnTo>
                    <a:pt x="321310" y="781050"/>
                  </a:lnTo>
                  <a:cubicBezTo>
                    <a:pt x="279400" y="739140"/>
                    <a:pt x="209550" y="716280"/>
                    <a:pt x="149860" y="725170"/>
                  </a:cubicBezTo>
                  <a:cubicBezTo>
                    <a:pt x="105410" y="731520"/>
                    <a:pt x="69850" y="755650"/>
                    <a:pt x="49530" y="791210"/>
                  </a:cubicBezTo>
                  <a:cubicBezTo>
                    <a:pt x="0" y="880110"/>
                    <a:pt x="76200" y="988060"/>
                    <a:pt x="85090" y="1000760"/>
                  </a:cubicBezTo>
                  <a:cubicBezTo>
                    <a:pt x="88900" y="1005840"/>
                    <a:pt x="469900" y="1517650"/>
                    <a:pt x="516890" y="1805940"/>
                  </a:cubicBezTo>
                  <a:lnTo>
                    <a:pt x="516890" y="1807210"/>
                  </a:lnTo>
                  <a:cubicBezTo>
                    <a:pt x="516890" y="1808480"/>
                    <a:pt x="516890" y="1809750"/>
                    <a:pt x="518160" y="1811020"/>
                  </a:cubicBezTo>
                  <a:cubicBezTo>
                    <a:pt x="518160" y="1812290"/>
                    <a:pt x="519430" y="1813560"/>
                    <a:pt x="519430" y="1816100"/>
                  </a:cubicBezTo>
                  <a:cubicBezTo>
                    <a:pt x="519430" y="1817370"/>
                    <a:pt x="520700" y="1818640"/>
                    <a:pt x="520700" y="1818640"/>
                  </a:cubicBezTo>
                  <a:cubicBezTo>
                    <a:pt x="521970" y="1819910"/>
                    <a:pt x="521970" y="1821180"/>
                    <a:pt x="523240" y="1822450"/>
                  </a:cubicBezTo>
                  <a:cubicBezTo>
                    <a:pt x="523240" y="1823720"/>
                    <a:pt x="524510" y="1823720"/>
                    <a:pt x="525780" y="1824990"/>
                  </a:cubicBezTo>
                  <a:cubicBezTo>
                    <a:pt x="527050" y="1826260"/>
                    <a:pt x="528320" y="1827530"/>
                    <a:pt x="528320" y="1828800"/>
                  </a:cubicBezTo>
                  <a:lnTo>
                    <a:pt x="530860" y="1831340"/>
                  </a:lnTo>
                  <a:cubicBezTo>
                    <a:pt x="532130" y="1832610"/>
                    <a:pt x="533400" y="1833880"/>
                    <a:pt x="534670" y="1833880"/>
                  </a:cubicBezTo>
                  <a:lnTo>
                    <a:pt x="537210" y="1836420"/>
                  </a:lnTo>
                  <a:cubicBezTo>
                    <a:pt x="538480" y="1837690"/>
                    <a:pt x="539750" y="1837690"/>
                    <a:pt x="541020" y="1838960"/>
                  </a:cubicBezTo>
                  <a:cubicBezTo>
                    <a:pt x="542290" y="1838960"/>
                    <a:pt x="543560" y="1840230"/>
                    <a:pt x="543560" y="1840230"/>
                  </a:cubicBezTo>
                  <a:cubicBezTo>
                    <a:pt x="544830" y="1841500"/>
                    <a:pt x="547370" y="1841500"/>
                    <a:pt x="548640" y="1841500"/>
                  </a:cubicBezTo>
                  <a:cubicBezTo>
                    <a:pt x="549910" y="1841500"/>
                    <a:pt x="549910" y="1841500"/>
                    <a:pt x="551180" y="1842770"/>
                  </a:cubicBezTo>
                  <a:cubicBezTo>
                    <a:pt x="553720" y="1842770"/>
                    <a:pt x="556260" y="1844040"/>
                    <a:pt x="560070" y="1844040"/>
                  </a:cubicBezTo>
                  <a:lnTo>
                    <a:pt x="1243330" y="1844040"/>
                  </a:lnTo>
                  <a:cubicBezTo>
                    <a:pt x="1264920" y="1844040"/>
                    <a:pt x="1283970" y="1827530"/>
                    <a:pt x="1287780" y="1807210"/>
                  </a:cubicBezTo>
                  <a:cubicBezTo>
                    <a:pt x="1291590" y="1790700"/>
                    <a:pt x="1323340" y="1694180"/>
                    <a:pt x="1352550" y="1600200"/>
                  </a:cubicBezTo>
                  <a:cubicBezTo>
                    <a:pt x="1421130" y="1385570"/>
                    <a:pt x="1474470" y="1217930"/>
                    <a:pt x="1482090" y="1178560"/>
                  </a:cubicBezTo>
                  <a:cubicBezTo>
                    <a:pt x="1494790" y="1111250"/>
                    <a:pt x="1490980" y="1007110"/>
                    <a:pt x="1484630" y="863600"/>
                  </a:cubicBezTo>
                  <a:close/>
                  <a:moveTo>
                    <a:pt x="1395730" y="1160780"/>
                  </a:moveTo>
                  <a:cubicBezTo>
                    <a:pt x="1389380" y="1197610"/>
                    <a:pt x="1316990" y="1422400"/>
                    <a:pt x="1268730" y="1572260"/>
                  </a:cubicBezTo>
                  <a:cubicBezTo>
                    <a:pt x="1236980" y="1671320"/>
                    <a:pt x="1220470" y="1724660"/>
                    <a:pt x="1210310" y="1755140"/>
                  </a:cubicBezTo>
                  <a:lnTo>
                    <a:pt x="596900" y="1755140"/>
                  </a:lnTo>
                  <a:cubicBezTo>
                    <a:pt x="523240" y="1443990"/>
                    <a:pt x="171450" y="969010"/>
                    <a:pt x="156210" y="948690"/>
                  </a:cubicBezTo>
                  <a:cubicBezTo>
                    <a:pt x="144780" y="933450"/>
                    <a:pt x="107950" y="869950"/>
                    <a:pt x="128270" y="833120"/>
                  </a:cubicBezTo>
                  <a:cubicBezTo>
                    <a:pt x="130810" y="829310"/>
                    <a:pt x="138430" y="815340"/>
                    <a:pt x="163830" y="811530"/>
                  </a:cubicBezTo>
                  <a:cubicBezTo>
                    <a:pt x="195580" y="806450"/>
                    <a:pt x="237490" y="820420"/>
                    <a:pt x="260350" y="843280"/>
                  </a:cubicBezTo>
                  <a:lnTo>
                    <a:pt x="370840" y="953770"/>
                  </a:lnTo>
                  <a:cubicBezTo>
                    <a:pt x="386080" y="969010"/>
                    <a:pt x="400050" y="982980"/>
                    <a:pt x="410210" y="994410"/>
                  </a:cubicBezTo>
                  <a:lnTo>
                    <a:pt x="410210" y="1050290"/>
                  </a:lnTo>
                  <a:cubicBezTo>
                    <a:pt x="410210" y="1074420"/>
                    <a:pt x="430530" y="1094740"/>
                    <a:pt x="454660" y="1094740"/>
                  </a:cubicBezTo>
                  <a:cubicBezTo>
                    <a:pt x="478790" y="1094740"/>
                    <a:pt x="499110" y="1074420"/>
                    <a:pt x="499110" y="1050290"/>
                  </a:cubicBezTo>
                  <a:lnTo>
                    <a:pt x="499110" y="181610"/>
                  </a:lnTo>
                  <a:cubicBezTo>
                    <a:pt x="499110" y="115570"/>
                    <a:pt x="542290" y="86360"/>
                    <a:pt x="585470" y="86360"/>
                  </a:cubicBezTo>
                  <a:cubicBezTo>
                    <a:pt x="626110" y="86360"/>
                    <a:pt x="674370" y="113030"/>
                    <a:pt x="674370" y="190500"/>
                  </a:cubicBezTo>
                  <a:lnTo>
                    <a:pt x="674370" y="791210"/>
                  </a:lnTo>
                  <a:cubicBezTo>
                    <a:pt x="674370" y="815340"/>
                    <a:pt x="694690" y="835660"/>
                    <a:pt x="718820" y="835660"/>
                  </a:cubicBezTo>
                  <a:cubicBezTo>
                    <a:pt x="742950" y="835660"/>
                    <a:pt x="763270" y="815340"/>
                    <a:pt x="763270" y="791210"/>
                  </a:cubicBezTo>
                  <a:lnTo>
                    <a:pt x="763270" y="508000"/>
                  </a:lnTo>
                  <a:cubicBezTo>
                    <a:pt x="822960" y="505460"/>
                    <a:pt x="895350" y="511810"/>
                    <a:pt x="923290" y="535940"/>
                  </a:cubicBezTo>
                  <a:cubicBezTo>
                    <a:pt x="929640" y="542290"/>
                    <a:pt x="932180" y="548640"/>
                    <a:pt x="932180" y="557530"/>
                  </a:cubicBezTo>
                  <a:lnTo>
                    <a:pt x="932180" y="802640"/>
                  </a:lnTo>
                  <a:cubicBezTo>
                    <a:pt x="932180" y="826770"/>
                    <a:pt x="952500" y="847090"/>
                    <a:pt x="976630" y="847090"/>
                  </a:cubicBezTo>
                  <a:cubicBezTo>
                    <a:pt x="1000760" y="847090"/>
                    <a:pt x="1021080" y="826770"/>
                    <a:pt x="1021080" y="802640"/>
                  </a:cubicBezTo>
                  <a:lnTo>
                    <a:pt x="1021080" y="601980"/>
                  </a:lnTo>
                  <a:cubicBezTo>
                    <a:pt x="1069340" y="601980"/>
                    <a:pt x="1143000" y="607060"/>
                    <a:pt x="1170940" y="633730"/>
                  </a:cubicBezTo>
                  <a:cubicBezTo>
                    <a:pt x="1177290" y="640080"/>
                    <a:pt x="1179830" y="646430"/>
                    <a:pt x="1179830" y="655320"/>
                  </a:cubicBezTo>
                  <a:lnTo>
                    <a:pt x="1179830" y="894080"/>
                  </a:lnTo>
                  <a:cubicBezTo>
                    <a:pt x="1179830" y="918210"/>
                    <a:pt x="1200150" y="938530"/>
                    <a:pt x="1224280" y="938530"/>
                  </a:cubicBezTo>
                  <a:cubicBezTo>
                    <a:pt x="1248410" y="938530"/>
                    <a:pt x="1268730" y="918210"/>
                    <a:pt x="1268730" y="894080"/>
                  </a:cubicBezTo>
                  <a:lnTo>
                    <a:pt x="1268730" y="684530"/>
                  </a:lnTo>
                  <a:cubicBezTo>
                    <a:pt x="1318260" y="697230"/>
                    <a:pt x="1391920" y="731520"/>
                    <a:pt x="1395730" y="830580"/>
                  </a:cubicBezTo>
                  <a:lnTo>
                    <a:pt x="1397000" y="866140"/>
                  </a:lnTo>
                  <a:cubicBezTo>
                    <a:pt x="1402080" y="999490"/>
                    <a:pt x="1405890" y="1104900"/>
                    <a:pt x="1395730" y="1160780"/>
                  </a:cubicBezTo>
                  <a:close/>
                </a:path>
              </a:pathLst>
            </a:custGeom>
            <a:solidFill>
              <a:srgbClr val="00B18B"/>
            </a:solidFill>
          </p:spPr>
        </p:sp>
      </p:grpSp>
      <p:sp>
        <p:nvSpPr>
          <p:cNvPr name="Freeform 27" id="27"/>
          <p:cNvSpPr/>
          <p:nvPr/>
        </p:nvSpPr>
        <p:spPr>
          <a:xfrm flipH="false" flipV="false" rot="0">
            <a:off x="9970268" y="2552876"/>
            <a:ext cx="983013" cy="983013"/>
          </a:xfrm>
          <a:custGeom>
            <a:avLst/>
            <a:gdLst/>
            <a:ahLst/>
            <a:cxnLst/>
            <a:rect r="r" b="b" t="t" l="l"/>
            <a:pathLst>
              <a:path h="983013" w="983013">
                <a:moveTo>
                  <a:pt x="0" y="0"/>
                </a:moveTo>
                <a:lnTo>
                  <a:pt x="983013" y="0"/>
                </a:lnTo>
                <a:lnTo>
                  <a:pt x="983013" y="983013"/>
                </a:lnTo>
                <a:lnTo>
                  <a:pt x="0" y="983013"/>
                </a:lnTo>
                <a:lnTo>
                  <a:pt x="0" y="0"/>
                </a:lnTo>
                <a:close/>
              </a:path>
            </a:pathLst>
          </a:custGeom>
          <a:blipFill>
            <a:blip r:embed="rId43">
              <a:extLst>
                <a:ext uri="{96DAC541-7B7A-43D3-8B79-37D633B846F1}">
                  <asvg:svgBlip xmlns:asvg="http://schemas.microsoft.com/office/drawing/2016/SVG/main" r:embed="rId4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7962808" y="2431900"/>
            <a:ext cx="1144786" cy="1224965"/>
          </a:xfrm>
          <a:custGeom>
            <a:avLst/>
            <a:gdLst/>
            <a:ahLst/>
            <a:cxnLst/>
            <a:rect r="r" b="b" t="t" l="l"/>
            <a:pathLst>
              <a:path h="1224965" w="1144786">
                <a:moveTo>
                  <a:pt x="0" y="0"/>
                </a:moveTo>
                <a:lnTo>
                  <a:pt x="1144785" y="0"/>
                </a:lnTo>
                <a:lnTo>
                  <a:pt x="1144785" y="1224965"/>
                </a:lnTo>
                <a:lnTo>
                  <a:pt x="0" y="1224965"/>
                </a:lnTo>
                <a:lnTo>
                  <a:pt x="0" y="0"/>
                </a:lnTo>
                <a:close/>
              </a:path>
            </a:pathLst>
          </a:custGeom>
          <a:blipFill>
            <a:blip r:embed="rId45">
              <a:extLst>
                <a:ext uri="{96DAC541-7B7A-43D3-8B79-37D633B846F1}">
                  <asvg:svgBlip xmlns:asvg="http://schemas.microsoft.com/office/drawing/2016/SVG/main" r:embed="rId4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6642703" y="2818995"/>
            <a:ext cx="819000" cy="763904"/>
          </a:xfrm>
          <a:custGeom>
            <a:avLst/>
            <a:gdLst/>
            <a:ahLst/>
            <a:cxnLst/>
            <a:rect r="r" b="b" t="t" l="l"/>
            <a:pathLst>
              <a:path h="763904" w="819000">
                <a:moveTo>
                  <a:pt x="0" y="0"/>
                </a:moveTo>
                <a:lnTo>
                  <a:pt x="819001" y="0"/>
                </a:lnTo>
                <a:lnTo>
                  <a:pt x="819001" y="763904"/>
                </a:lnTo>
                <a:lnTo>
                  <a:pt x="0" y="763904"/>
                </a:lnTo>
                <a:lnTo>
                  <a:pt x="0" y="0"/>
                </a:lnTo>
                <a:close/>
              </a:path>
            </a:pathLst>
          </a:custGeom>
          <a:blipFill>
            <a:blip r:embed="rId47">
              <a:extLst>
                <a:ext uri="{96DAC541-7B7A-43D3-8B79-37D633B846F1}">
                  <asvg:svgBlip xmlns:asvg="http://schemas.microsoft.com/office/drawing/2016/SVG/main" r:embed="rId4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4649880" y="2681856"/>
            <a:ext cx="1333680" cy="1251234"/>
          </a:xfrm>
          <a:custGeom>
            <a:avLst/>
            <a:gdLst/>
            <a:ahLst/>
            <a:cxnLst/>
            <a:rect r="r" b="b" t="t" l="l"/>
            <a:pathLst>
              <a:path h="1251234" w="1333680">
                <a:moveTo>
                  <a:pt x="0" y="0"/>
                </a:moveTo>
                <a:lnTo>
                  <a:pt x="1333680" y="0"/>
                </a:lnTo>
                <a:lnTo>
                  <a:pt x="1333680" y="1251234"/>
                </a:lnTo>
                <a:lnTo>
                  <a:pt x="0" y="1251234"/>
                </a:lnTo>
                <a:lnTo>
                  <a:pt x="0" y="0"/>
                </a:lnTo>
                <a:close/>
              </a:path>
            </a:pathLst>
          </a:custGeom>
          <a:blipFill>
            <a:blip r:embed="rId49">
              <a:extLst>
                <a:ext uri="{96DAC541-7B7A-43D3-8B79-37D633B846F1}">
                  <asvg:svgBlip xmlns:asvg="http://schemas.microsoft.com/office/drawing/2016/SVG/main" r:embed="rId5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5241236" y="4931098"/>
            <a:ext cx="620311" cy="701998"/>
          </a:xfrm>
          <a:custGeom>
            <a:avLst/>
            <a:gdLst/>
            <a:ahLst/>
            <a:cxnLst/>
            <a:rect r="r" b="b" t="t" l="l"/>
            <a:pathLst>
              <a:path h="701998" w="620311">
                <a:moveTo>
                  <a:pt x="0" y="0"/>
                </a:moveTo>
                <a:lnTo>
                  <a:pt x="620311" y="0"/>
                </a:lnTo>
                <a:lnTo>
                  <a:pt x="620311" y="701999"/>
                </a:lnTo>
                <a:lnTo>
                  <a:pt x="0" y="701999"/>
                </a:lnTo>
                <a:lnTo>
                  <a:pt x="0" y="0"/>
                </a:lnTo>
                <a:close/>
              </a:path>
            </a:pathLst>
          </a:custGeom>
          <a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2" id="32"/>
          <p:cNvSpPr/>
          <p:nvPr/>
        </p:nvSpPr>
        <p:spPr>
          <a:xfrm flipH="false" flipV="false" rot="0">
            <a:off x="15241236" y="4212084"/>
            <a:ext cx="599309" cy="599309"/>
          </a:xfrm>
          <a:custGeom>
            <a:avLst/>
            <a:gdLst/>
            <a:ahLst/>
            <a:cxnLst/>
            <a:rect r="r" b="b" t="t" l="l"/>
            <a:pathLst>
              <a:path h="599309" w="599309">
                <a:moveTo>
                  <a:pt x="0" y="0"/>
                </a:moveTo>
                <a:lnTo>
                  <a:pt x="599308" y="0"/>
                </a:lnTo>
                <a:lnTo>
                  <a:pt x="599308" y="599308"/>
                </a:lnTo>
                <a:lnTo>
                  <a:pt x="0" y="599308"/>
                </a:lnTo>
                <a:lnTo>
                  <a:pt x="0" y="0"/>
                </a:lnTo>
                <a:close/>
              </a:path>
            </a:pathLst>
          </a:custGeom>
          <a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15058673" y="2681856"/>
            <a:ext cx="883699" cy="816217"/>
          </a:xfrm>
          <a:custGeom>
            <a:avLst/>
            <a:gdLst/>
            <a:ahLst/>
            <a:cxnLst/>
            <a:rect r="r" b="b" t="t" l="l"/>
            <a:pathLst>
              <a:path h="816217" w="883699">
                <a:moveTo>
                  <a:pt x="0" y="0"/>
                </a:moveTo>
                <a:lnTo>
                  <a:pt x="883699" y="0"/>
                </a:lnTo>
                <a:lnTo>
                  <a:pt x="883699" y="816217"/>
                </a:lnTo>
                <a:lnTo>
                  <a:pt x="0" y="816217"/>
                </a:lnTo>
                <a:lnTo>
                  <a:pt x="0" y="0"/>
                </a:lnTo>
                <a:close/>
              </a:path>
            </a:pathLst>
          </a:custGeom>
          <a:blipFill>
            <a:blip r:embed="rId55">
              <a:extLst>
                <a:ext uri="{96DAC541-7B7A-43D3-8B79-37D633B846F1}">
                  <asvg:svgBlip xmlns:asvg="http://schemas.microsoft.com/office/drawing/2016/SVG/main" r:embed="rId5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243870" y="8503672"/>
            <a:ext cx="4415379" cy="754628"/>
          </a:xfrm>
          <a:custGeom>
            <a:avLst/>
            <a:gdLst/>
            <a:ahLst/>
            <a:cxnLst/>
            <a:rect r="r" b="b" t="t" l="l"/>
            <a:pathLst>
              <a:path h="754628" w="4415379">
                <a:moveTo>
                  <a:pt x="0" y="0"/>
                </a:moveTo>
                <a:lnTo>
                  <a:pt x="4415379" y="0"/>
                </a:lnTo>
                <a:lnTo>
                  <a:pt x="4415379" y="754628"/>
                </a:lnTo>
                <a:lnTo>
                  <a:pt x="0" y="754628"/>
                </a:lnTo>
                <a:lnTo>
                  <a:pt x="0" y="0"/>
                </a:lnTo>
                <a:close/>
              </a:path>
            </a:pathLst>
          </a:custGeom>
          <a:blipFill>
            <a:blip r:embed="rId57">
              <a:extLst>
                <a:ext uri="{96DAC541-7B7A-43D3-8B79-37D633B846F1}">
                  <asvg:svgBlip xmlns:asvg="http://schemas.microsoft.com/office/drawing/2016/SVG/main" r:embed="rId5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5" id="35"/>
          <p:cNvSpPr/>
          <p:nvPr/>
        </p:nvSpPr>
        <p:spPr>
          <a:xfrm flipH="false" flipV="false" rot="0">
            <a:off x="708747" y="2304196"/>
            <a:ext cx="999713" cy="1278703"/>
          </a:xfrm>
          <a:custGeom>
            <a:avLst/>
            <a:gdLst/>
            <a:ahLst/>
            <a:cxnLst/>
            <a:rect r="r" b="b" t="t" l="l"/>
            <a:pathLst>
              <a:path h="1278703" w="999713">
                <a:moveTo>
                  <a:pt x="0" y="0"/>
                </a:moveTo>
                <a:lnTo>
                  <a:pt x="999713" y="0"/>
                </a:lnTo>
                <a:lnTo>
                  <a:pt x="999713" y="1278703"/>
                </a:lnTo>
                <a:lnTo>
                  <a:pt x="0" y="1278703"/>
                </a:lnTo>
                <a:lnTo>
                  <a:pt x="0" y="0"/>
                </a:lnTo>
                <a:close/>
              </a:path>
            </a:pathLst>
          </a:custGeom>
          <a:blipFill>
            <a:blip r:embed="rId59">
              <a:extLst>
                <a:ext uri="{96DAC541-7B7A-43D3-8B79-37D633B846F1}">
                  <asvg:svgBlip xmlns:asvg="http://schemas.microsoft.com/office/drawing/2016/SVG/main" r:embed="rId6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6" id="36"/>
          <p:cNvSpPr/>
          <p:nvPr/>
        </p:nvSpPr>
        <p:spPr>
          <a:xfrm flipH="false" flipV="false" rot="0">
            <a:off x="708747" y="3933090"/>
            <a:ext cx="1096981" cy="1443396"/>
          </a:xfrm>
          <a:custGeom>
            <a:avLst/>
            <a:gdLst/>
            <a:ahLst/>
            <a:cxnLst/>
            <a:rect r="r" b="b" t="t" l="l"/>
            <a:pathLst>
              <a:path h="1443396" w="1096981">
                <a:moveTo>
                  <a:pt x="0" y="0"/>
                </a:moveTo>
                <a:lnTo>
                  <a:pt x="1096981" y="0"/>
                </a:lnTo>
                <a:lnTo>
                  <a:pt x="1096981" y="1443396"/>
                </a:lnTo>
                <a:lnTo>
                  <a:pt x="0" y="1443396"/>
                </a:lnTo>
                <a:lnTo>
                  <a:pt x="0" y="0"/>
                </a:lnTo>
                <a:close/>
              </a:path>
            </a:pathLst>
          </a:custGeom>
          <a:blipFill>
            <a:blip r:embed="rId61">
              <a:extLst>
                <a:ext uri="{96DAC541-7B7A-43D3-8B79-37D633B846F1}">
                  <asvg:svgBlip xmlns:asvg="http://schemas.microsoft.com/office/drawing/2016/SVG/main" r:embed="rId6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785585" y="310425"/>
            <a:ext cx="9666150" cy="9666150"/>
          </a:xfrm>
          <a:custGeom>
            <a:avLst/>
            <a:gdLst/>
            <a:ahLst/>
            <a:cxnLst/>
            <a:rect r="r" b="b" t="t" l="l"/>
            <a:pathLst>
              <a:path h="9666150" w="9666150">
                <a:moveTo>
                  <a:pt x="0" y="0"/>
                </a:moveTo>
                <a:lnTo>
                  <a:pt x="9666150" y="0"/>
                </a:lnTo>
                <a:lnTo>
                  <a:pt x="9666150" y="9666150"/>
                </a:lnTo>
                <a:lnTo>
                  <a:pt x="0" y="96661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1187" y="4314825"/>
            <a:ext cx="7183789" cy="1571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299"/>
              </a:lnSpc>
              <a:spcBef>
                <a:spcPct val="0"/>
              </a:spcBef>
            </a:pPr>
            <a:r>
              <a:rPr lang="en-US" sz="4500">
                <a:solidFill>
                  <a:srgbClr val="000000"/>
                </a:solidFill>
                <a:latin typeface="Anonymous Pro Bold"/>
                <a:ea typeface="Anonymous Pro Bold"/>
                <a:cs typeface="Anonymous Pro Bold"/>
                <a:sym typeface="Anonymous Pro Bold"/>
              </a:rPr>
              <a:t>Качество программного обеспечения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30735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75996" y="8690086"/>
            <a:ext cx="12229780" cy="2090181"/>
          </a:xfrm>
          <a:custGeom>
            <a:avLst/>
            <a:gdLst/>
            <a:ahLst/>
            <a:cxnLst/>
            <a:rect r="r" b="b" t="t" l="l"/>
            <a:pathLst>
              <a:path h="2090181" w="12229780">
                <a:moveTo>
                  <a:pt x="0" y="0"/>
                </a:moveTo>
                <a:lnTo>
                  <a:pt x="12229781" y="0"/>
                </a:lnTo>
                <a:lnTo>
                  <a:pt x="12229781" y="2090180"/>
                </a:lnTo>
                <a:lnTo>
                  <a:pt x="0" y="20901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17401" y="7411839"/>
            <a:ext cx="511299" cy="1278247"/>
          </a:xfrm>
          <a:custGeom>
            <a:avLst/>
            <a:gdLst/>
            <a:ahLst/>
            <a:cxnLst/>
            <a:rect r="r" b="b" t="t" l="l"/>
            <a:pathLst>
              <a:path h="1278247" w="511299">
                <a:moveTo>
                  <a:pt x="0" y="0"/>
                </a:moveTo>
                <a:lnTo>
                  <a:pt x="511299" y="0"/>
                </a:lnTo>
                <a:lnTo>
                  <a:pt x="511299" y="1278247"/>
                </a:lnTo>
                <a:lnTo>
                  <a:pt x="0" y="127824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94781" y="185771"/>
            <a:ext cx="17498437" cy="8308724"/>
            <a:chOff x="0" y="0"/>
            <a:chExt cx="4608642" cy="2188306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608642" cy="2188306"/>
            </a:xfrm>
            <a:custGeom>
              <a:avLst/>
              <a:gdLst/>
              <a:ahLst/>
              <a:cxnLst/>
              <a:rect r="r" b="b" t="t" l="l"/>
              <a:pathLst>
                <a:path h="2188306" w="4608642">
                  <a:moveTo>
                    <a:pt x="0" y="0"/>
                  </a:moveTo>
                  <a:lnTo>
                    <a:pt x="4608642" y="0"/>
                  </a:lnTo>
                  <a:lnTo>
                    <a:pt x="4608642" y="2188306"/>
                  </a:lnTo>
                  <a:lnTo>
                    <a:pt x="0" y="2188306"/>
                  </a:lnTo>
                  <a:close/>
                </a:path>
              </a:pathLst>
            </a:custGeom>
            <a:solidFill>
              <a:srgbClr val="F0F9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4608642" cy="22740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933"/>
                </a:lnSpc>
              </a:pPr>
              <a:r>
                <a:rPr lang="en-US" sz="4299" spc="421">
                  <a:solidFill>
                    <a:srgbClr val="000000"/>
                  </a:solidFill>
                  <a:latin typeface="Anonymous Pro Bold"/>
                  <a:ea typeface="Anonymous Pro Bold"/>
                  <a:cs typeface="Anonymous Pro Bold"/>
                  <a:sym typeface="Anonymous Pro Bold"/>
                </a:rPr>
                <a:t>Качество программного обеспечения - </a:t>
              </a:r>
              <a:r>
                <a:rPr lang="en-US" sz="4299" spc="421">
                  <a:solidFill>
                    <a:srgbClr val="000000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это степень, в которой ПО обладает требуемой комбинацией свойств.</a:t>
              </a:r>
            </a:p>
            <a:p>
              <a:pPr algn="ctr">
                <a:lnSpc>
                  <a:spcPts val="5933"/>
                </a:lnSpc>
              </a:pPr>
              <a:r>
                <a:rPr lang="en-US" sz="4299" spc="421">
                  <a:solidFill>
                    <a:srgbClr val="000000"/>
                  </a:solidFill>
                  <a:latin typeface="Anonymous Pro Bold"/>
                  <a:ea typeface="Anonymous Pro Bold"/>
                  <a:cs typeface="Anonymous Pro Bold"/>
                  <a:sym typeface="Anonymous Pro Bold"/>
                </a:rPr>
                <a:t>Качество программного обеспечения - </a:t>
              </a:r>
              <a:r>
                <a:rPr lang="en-US" sz="4299" spc="421">
                  <a:solidFill>
                    <a:srgbClr val="000000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это совокупность характеристик ПО, относящихся к его способности удовлетворять установленные и предполагаемые потребности.</a:t>
              </a:r>
            </a:p>
            <a:p>
              <a:pPr algn="ctr">
                <a:lnSpc>
                  <a:spcPts val="5933"/>
                </a:lnSpc>
              </a:pPr>
              <a:r>
                <a:rPr lang="en-US" sz="4299" spc="421">
                  <a:solidFill>
                    <a:srgbClr val="000000"/>
                  </a:solidFill>
                  <a:latin typeface="Anonymous Pro Bold"/>
                  <a:ea typeface="Anonymous Pro Bold"/>
                  <a:cs typeface="Anonymous Pro Bold"/>
                  <a:sym typeface="Anonymous Pro Bold"/>
                </a:rPr>
                <a:t>Требование (Requirement)</a:t>
              </a:r>
              <a:r>
                <a:rPr lang="en-US" sz="4299" spc="421">
                  <a:solidFill>
                    <a:srgbClr val="000000"/>
                  </a:solidFill>
                  <a:latin typeface="Anonymous Pro"/>
                  <a:ea typeface="Anonymous Pro"/>
                  <a:cs typeface="Anonymous Pro"/>
                  <a:sym typeface="Anonymous Pro"/>
                </a:rPr>
                <a:t> – потребность или ожидание, которое установлено. Обычно предполагается или является обязательным.</a:t>
              </a:r>
            </a:p>
            <a:p>
              <a:pPr algn="ctr" marL="0" indent="0" lvl="0">
                <a:lnSpc>
                  <a:spcPts val="5933"/>
                </a:lnSpc>
                <a:spcBef>
                  <a:spcPct val="0"/>
                </a:spcBef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70144" y="0"/>
            <a:ext cx="18017856" cy="10287000"/>
          </a:xfrm>
          <a:custGeom>
            <a:avLst/>
            <a:gdLst/>
            <a:ahLst/>
            <a:cxnLst/>
            <a:rect r="r" b="b" t="t" l="l"/>
            <a:pathLst>
              <a:path h="10287000" w="18017856">
                <a:moveTo>
                  <a:pt x="0" y="0"/>
                </a:moveTo>
                <a:lnTo>
                  <a:pt x="18017856" y="0"/>
                </a:lnTo>
                <a:lnTo>
                  <a:pt x="18017856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66" t="0" r="-5966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3EDEA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8227" y="275642"/>
            <a:ext cx="18306227" cy="10011358"/>
          </a:xfrm>
          <a:custGeom>
            <a:avLst/>
            <a:gdLst/>
            <a:ahLst/>
            <a:cxnLst/>
            <a:rect r="r" b="b" t="t" l="l"/>
            <a:pathLst>
              <a:path h="10011358" w="18306227">
                <a:moveTo>
                  <a:pt x="0" y="0"/>
                </a:moveTo>
                <a:lnTo>
                  <a:pt x="18306227" y="0"/>
                </a:lnTo>
                <a:lnTo>
                  <a:pt x="18306227" y="10011358"/>
                </a:lnTo>
                <a:lnTo>
                  <a:pt x="0" y="100113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DAGPfRzPcKs</dc:identifier>
  <dcterms:modified xsi:type="dcterms:W3CDTF">2011-08-01T06:04:30Z</dcterms:modified>
  <cp:revision>1</cp:revision>
  <dc:title>Colorful Retro Playful Asking Game Presentation</dc:title>
</cp:coreProperties>
</file>